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49.xml" ContentType="application/vnd.openxmlformats-officedocument.presentationml.slide+xml"/>
  <Override PartName="/ppt/slides/slide5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1"/>
  </p:notesMasterIdLst>
  <p:sldIdLst>
    <p:sldId id="258" r:id="rId2"/>
    <p:sldId id="305" r:id="rId3"/>
    <p:sldId id="306" r:id="rId4"/>
    <p:sldId id="307" r:id="rId5"/>
    <p:sldId id="308" r:id="rId6"/>
    <p:sldId id="312" r:id="rId7"/>
    <p:sldId id="310" r:id="rId8"/>
    <p:sldId id="309" r:id="rId9"/>
    <p:sldId id="313" r:id="rId10"/>
    <p:sldId id="314" r:id="rId11"/>
    <p:sldId id="315" r:id="rId12"/>
    <p:sldId id="320" r:id="rId13"/>
    <p:sldId id="319" r:id="rId14"/>
    <p:sldId id="316" r:id="rId15"/>
    <p:sldId id="317" r:id="rId16"/>
    <p:sldId id="318" r:id="rId17"/>
    <p:sldId id="321" r:id="rId18"/>
    <p:sldId id="323" r:id="rId19"/>
    <p:sldId id="259" r:id="rId20"/>
    <p:sldId id="261" r:id="rId21"/>
    <p:sldId id="260" r:id="rId22"/>
    <p:sldId id="262" r:id="rId23"/>
    <p:sldId id="263" r:id="rId24"/>
    <p:sldId id="266" r:id="rId25"/>
    <p:sldId id="264" r:id="rId26"/>
    <p:sldId id="267" r:id="rId27"/>
    <p:sldId id="302" r:id="rId28"/>
    <p:sldId id="304" r:id="rId29"/>
    <p:sldId id="265" r:id="rId30"/>
    <p:sldId id="268" r:id="rId31"/>
    <p:sldId id="273" r:id="rId32"/>
    <p:sldId id="274" r:id="rId33"/>
    <p:sldId id="275" r:id="rId34"/>
    <p:sldId id="276" r:id="rId35"/>
    <p:sldId id="277" r:id="rId36"/>
    <p:sldId id="278" r:id="rId37"/>
    <p:sldId id="279" r:id="rId38"/>
    <p:sldId id="280" r:id="rId39"/>
    <p:sldId id="281" r:id="rId40"/>
    <p:sldId id="282" r:id="rId41"/>
    <p:sldId id="283" r:id="rId42"/>
    <p:sldId id="284" r:id="rId43"/>
    <p:sldId id="285" r:id="rId44"/>
    <p:sldId id="322" r:id="rId45"/>
    <p:sldId id="286" r:id="rId46"/>
    <p:sldId id="287" r:id="rId47"/>
    <p:sldId id="295" r:id="rId48"/>
    <p:sldId id="288" r:id="rId49"/>
    <p:sldId id="289" r:id="rId50"/>
    <p:sldId id="290" r:id="rId51"/>
    <p:sldId id="291" r:id="rId52"/>
    <p:sldId id="292" r:id="rId53"/>
    <p:sldId id="293" r:id="rId54"/>
    <p:sldId id="294" r:id="rId55"/>
    <p:sldId id="296" r:id="rId56"/>
    <p:sldId id="297" r:id="rId57"/>
    <p:sldId id="298" r:id="rId58"/>
    <p:sldId id="299" r:id="rId59"/>
    <p:sldId id="300" r:id="rId6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1930" y="-45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theme" Target="theme/theme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D2EF26-44A4-4FE0-9E4B-B9E8DFBA2F1F}" type="datetimeFigureOut">
              <a:rPr lang="en-US" smtClean="0"/>
              <a:pPr/>
              <a:t>2/10/2020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9CB770-9F60-4D4B-8ED5-52F58FAAEF3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C9CB770-9F60-4D4B-8ED5-52F58FAAEF34}" type="slidenum">
              <a:rPr lang="en-US" smtClean="0"/>
              <a:pPr/>
              <a:t>20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62038"/>
            <a:ext cx="2057400" cy="57515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62038"/>
            <a:ext cx="6019800" cy="57515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87588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87588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0620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287588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smtClean="0"/>
              <a:t>Click to edit Master text styles</a:t>
            </a:r>
          </a:p>
          <a:p>
            <a:pPr lvl="1"/>
            <a:r>
              <a:rPr lang="sr-Latn-CS" smtClean="0"/>
              <a:t>Second level</a:t>
            </a:r>
          </a:p>
          <a:p>
            <a:pPr lvl="2"/>
            <a:r>
              <a:rPr lang="sr-Latn-CS" smtClean="0"/>
              <a:t>Third level</a:t>
            </a:r>
          </a:p>
          <a:p>
            <a:pPr lvl="3"/>
            <a:r>
              <a:rPr lang="sr-Latn-CS" smtClean="0"/>
              <a:t>Fourth level</a:t>
            </a:r>
          </a:p>
          <a:p>
            <a:pPr lvl="4"/>
            <a:r>
              <a:rPr lang="sr-Latn-CS" smtClean="0"/>
              <a:t>Fifth level</a:t>
            </a:r>
          </a:p>
        </p:txBody>
      </p:sp>
      <p:pic>
        <p:nvPicPr>
          <p:cNvPr id="1028" name="Picture 4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1547813" y="0"/>
            <a:ext cx="6054725" cy="1052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0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295400"/>
            <a:ext cx="8229600" cy="1143000"/>
          </a:xfrm>
        </p:spPr>
        <p:txBody>
          <a:bodyPr/>
          <a:lstStyle/>
          <a:p>
            <a:pPr algn="l" eaLnBrk="1" hangingPunct="1">
              <a:defRPr/>
            </a:pP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Интегрисане ак</a:t>
            </a:r>
            <a: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a</a:t>
            </a: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демске студије фармације</a:t>
            </a:r>
            <a:b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</a:b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Фармакологија 1 – Б16</a:t>
            </a:r>
            <a: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/>
            </a:r>
            <a:b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</a:b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Предавање – </a:t>
            </a:r>
            <a:r>
              <a:rPr lang="sr-Cyrl-R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9</a:t>
            </a: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. наставна недеља</a:t>
            </a:r>
            <a:endParaRPr lang="sr-Latn-CS" sz="2000" dirty="0" smtClean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+mn-lt"/>
              <a:cs typeface="Calibri" pitchFamily="34" charset="0"/>
            </a:endParaRPr>
          </a:p>
        </p:txBody>
      </p:sp>
      <p:sp>
        <p:nvSpPr>
          <p:cNvPr id="179203" name="Rectangle 3"/>
          <p:cNvSpPr>
            <a:spLocks noChangeArrowheads="1"/>
          </p:cNvSpPr>
          <p:nvPr/>
        </p:nvSpPr>
        <p:spPr bwMode="auto">
          <a:xfrm>
            <a:off x="684213" y="2924175"/>
            <a:ext cx="7772400" cy="1655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ru-RU" sz="4000" b="1" dirty="0" smtClean="0">
                <a:solidFill>
                  <a:srgbClr val="00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Calibri" pitchFamily="34" charset="0"/>
              </a:rPr>
              <a:t>Неопиоидни и опиоиди аналгетици. </a:t>
            </a:r>
            <a:r>
              <a:rPr lang="ru-RU" sz="4000" b="1" dirty="0">
                <a:solidFill>
                  <a:srgbClr val="00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Calibri" pitchFamily="34" charset="0"/>
              </a:rPr>
              <a:t>Лекови који изазивају зависност</a:t>
            </a:r>
            <a:endParaRPr lang="sr-Latn-CS" sz="4000" b="1" dirty="0">
              <a:solidFill>
                <a:srgbClr val="000000"/>
              </a:solidFill>
              <a:effectLst>
                <a:outerShdw blurRad="38100" dist="38100" dir="2700000" algn="tl">
                  <a:srgbClr val="C0C0C0"/>
                </a:outerShdw>
              </a:effectLst>
              <a:cs typeface="Calibri" pitchFamily="34" charset="0"/>
            </a:endParaRPr>
          </a:p>
        </p:txBody>
      </p:sp>
      <p:sp>
        <p:nvSpPr>
          <p:cNvPr id="179204" name="Rectangle 4"/>
          <p:cNvSpPr>
            <a:spLocks noChangeArrowheads="1"/>
          </p:cNvSpPr>
          <p:nvPr/>
        </p:nvSpPr>
        <p:spPr bwMode="auto">
          <a:xfrm>
            <a:off x="1371600" y="5157788"/>
            <a:ext cx="6400800" cy="863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 fontAlgn="base">
              <a:spcBef>
                <a:spcPct val="20000"/>
              </a:spcBef>
              <a:spcAft>
                <a:spcPct val="0"/>
              </a:spcAft>
              <a:defRPr/>
            </a:pPr>
            <a:r>
              <a:rPr lang="sr-Cyrl-CS" sz="3200" b="1" dirty="0" smtClean="0">
                <a:solidFill>
                  <a:srgbClr val="00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Calibri" pitchFamily="34" charset="0"/>
              </a:rPr>
              <a:t>Срђан </a:t>
            </a:r>
            <a:r>
              <a:rPr lang="sr-Cyrl-CS" sz="3200" b="1" dirty="0">
                <a:solidFill>
                  <a:srgbClr val="00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Calibri" pitchFamily="34" charset="0"/>
              </a:rPr>
              <a:t>Стефановић</a:t>
            </a:r>
            <a:endParaRPr lang="sr-Latn-CS" sz="3200" b="1" dirty="0">
              <a:solidFill>
                <a:srgbClr val="000000"/>
              </a:solidFill>
              <a:effectLst>
                <a:outerShdw blurRad="38100" dist="38100" dir="2700000" algn="tl">
                  <a:srgbClr val="C0C0C0"/>
                </a:outerShdw>
              </a:effectLst>
              <a:cs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Аспирин – главне индикације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Благи и умерени бол, укључујући и бол након операције</a:t>
            </a:r>
          </a:p>
          <a:p>
            <a:r>
              <a:rPr lang="sr-Cyrl-RS" sz="2800" dirty="0" smtClean="0"/>
              <a:t>Повишена телесна температура</a:t>
            </a:r>
          </a:p>
          <a:p>
            <a:r>
              <a:rPr lang="sr-Cyrl-RS" sz="2800" dirty="0" smtClean="0"/>
              <a:t>Запаљенске реуматске болести</a:t>
            </a:r>
          </a:p>
          <a:p>
            <a:r>
              <a:rPr lang="sr-Cyrl-RS" sz="2800" dirty="0" smtClean="0"/>
              <a:t>Примарна и секундарна превенција кардиоваскуларног морбидитета и морталитета (компликација атеросклерозе)</a:t>
            </a:r>
          </a:p>
          <a:p>
            <a:endParaRPr lang="en-US" sz="28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Нежељена дејства Аспирина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Е</a:t>
            </a:r>
            <a:r>
              <a:rPr lang="sr-Cyrl-RS" sz="2800" dirty="0" smtClean="0"/>
              <a:t>розије, улцерације и крварења у ГИТ</a:t>
            </a:r>
          </a:p>
          <a:p>
            <a:r>
              <a:rPr lang="sr-Cyrl-RS" sz="2800" dirty="0" smtClean="0"/>
              <a:t>Погоршање бубрежне функције </a:t>
            </a:r>
          </a:p>
          <a:p>
            <a:r>
              <a:rPr lang="sr-Cyrl-RS" sz="2800" dirty="0" smtClean="0"/>
              <a:t>Погоршање бронхијалне астме</a:t>
            </a:r>
          </a:p>
          <a:p>
            <a:r>
              <a:rPr lang="sr-Cyrl-RS" sz="2800" dirty="0" smtClean="0"/>
              <a:t>Погоршање гихта (само мале дозе)</a:t>
            </a:r>
          </a:p>
          <a:p>
            <a:r>
              <a:rPr lang="sr-Cyrl-RS" sz="2800" dirty="0" smtClean="0"/>
              <a:t>Рејов синдром код деце</a:t>
            </a:r>
          </a:p>
          <a:p>
            <a:r>
              <a:rPr lang="sr-Cyrl-RS" sz="2800" dirty="0" smtClean="0"/>
              <a:t>Фетотоксично дејство</a:t>
            </a:r>
          </a:p>
          <a:p>
            <a:r>
              <a:rPr lang="sr-Cyrl-RS" sz="2800" dirty="0" smtClean="0"/>
              <a:t>Значајне потенцијалне интеракције са другим лековима</a:t>
            </a:r>
            <a:endParaRPr lang="en-US" sz="28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Тровање Аспирином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363272" cy="4525962"/>
          </a:xfrm>
        </p:spPr>
        <p:txBody>
          <a:bodyPr/>
          <a:lstStyle/>
          <a:p>
            <a:r>
              <a:rPr lang="sr-Cyrl-RS" sz="2800" dirty="0" smtClean="0"/>
              <a:t>Више од 4-5 г. дневно (≥ 200 мг/кг)</a:t>
            </a:r>
          </a:p>
          <a:p>
            <a:r>
              <a:rPr lang="sr-Cyrl-RS" sz="2800" dirty="0" smtClean="0"/>
              <a:t>Тинитус, хипервентилација са респираторном алкалозом, а затим метаболичка ацидоза, хиперпирексија, крварења, конвулзије, кома, кардиоваскуларни колапс и депресија дисања</a:t>
            </a:r>
          </a:p>
          <a:p>
            <a:r>
              <a:rPr lang="sr-Cyrl-RS" sz="2800" dirty="0" smtClean="0"/>
              <a:t>Нема специфичног антидота, лечење се заснива на примени симптоматских и потпорних мера, повећању диурезе и алкалинизацији урина</a:t>
            </a:r>
          </a:p>
          <a:p>
            <a:r>
              <a:rPr lang="sr-Cyrl-RS" sz="2800" dirty="0" smtClean="0"/>
              <a:t>У најтежим случајевима - хемодијализа</a:t>
            </a:r>
            <a:endParaRPr lang="en-US" sz="28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Контрандикације за примену НСАИЛ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Пептичка улкусна болест и крварење из ГИТ (пут примене не смањује значајно ризик од таквих улцерација и крварења!!!)</a:t>
            </a:r>
          </a:p>
          <a:p>
            <a:r>
              <a:rPr lang="sr-Cyrl-RS" sz="2800" dirty="0" smtClean="0"/>
              <a:t>Активна друга крварења </a:t>
            </a:r>
          </a:p>
          <a:p>
            <a:r>
              <a:rPr lang="sr-Cyrl-RS" sz="2800" dirty="0" smtClean="0"/>
              <a:t>Претходне алергијске манифестације (астма, ринитис, уртикарија) после примене НСАИЛ</a:t>
            </a:r>
          </a:p>
          <a:p>
            <a:r>
              <a:rPr lang="sr-Cyrl-RS" sz="2800" dirty="0" smtClean="0"/>
              <a:t>Тешка инсуфицијенција јетре или бубрега</a:t>
            </a:r>
          </a:p>
          <a:p>
            <a:r>
              <a:rPr lang="sr-Cyrl-RS" sz="2800" dirty="0" smtClean="0"/>
              <a:t>Тежи облици конгестивне срчане слабости</a:t>
            </a:r>
          </a:p>
          <a:p>
            <a:r>
              <a:rPr lang="sr-Cyrl-RS" sz="2800" dirty="0" smtClean="0"/>
              <a:t>Последње тромесечје трудноће</a:t>
            </a:r>
          </a:p>
          <a:p>
            <a:endParaRPr lang="en-US" sz="28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Посебне карактеристике осталих НСАИЛ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435280" cy="4525962"/>
          </a:xfrm>
        </p:spPr>
        <p:txBody>
          <a:bodyPr/>
          <a:lstStyle/>
          <a:p>
            <a:r>
              <a:rPr lang="sr-Cyrl-RS" sz="2800" dirty="0" smtClean="0"/>
              <a:t>Индометацин је најјачи инхибитор ЦОКС, али је доста токсичан (јака главобоља, крварење у ГИТ, спазам срчаних артерија, бронхоспазам, мијелосупресивно дејство, замућење вида, итд.), па се ретко користи</a:t>
            </a:r>
          </a:p>
          <a:p>
            <a:r>
              <a:rPr lang="sr-Cyrl-RS" sz="2800" dirty="0" smtClean="0"/>
              <a:t>Контраиндикован је у трудноћи, код болесника са бронхијалном астмом и депресијом</a:t>
            </a:r>
          </a:p>
          <a:p>
            <a:r>
              <a:rPr lang="sr-Cyrl-RS" sz="2800" dirty="0" smtClean="0"/>
              <a:t>Слично њему, из истих разлога се и метамизол користи само када су други НСАИЛ неефикасни</a:t>
            </a:r>
          </a:p>
          <a:p>
            <a:endParaRPr lang="en-US" sz="28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Посебне карактеристике осталих НСАИЛ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Примена ибупрофена носи најмањи ризик од крварења у ГИТ од свих неселективних инхибитора ЦОКС</a:t>
            </a:r>
          </a:p>
          <a:p>
            <a:r>
              <a:rPr lang="sr-Cyrl-RS" sz="2800" dirty="0" smtClean="0"/>
              <a:t>Може се примењивати и код деце (сируп), али му је мана што се мора чешће дозирати</a:t>
            </a:r>
          </a:p>
          <a:p>
            <a:r>
              <a:rPr lang="sr-Cyrl-RS" sz="2800" dirty="0" smtClean="0"/>
              <a:t>Напроксен има дуго време полуелиминације, комфорно се дозира</a:t>
            </a:r>
          </a:p>
          <a:p>
            <a:r>
              <a:rPr lang="sr-Cyrl-RS" sz="2800" dirty="0" smtClean="0"/>
              <a:t>Кеторолак је најјачи аналгетик, који такву цену плаћа изразитом токсичношћу, па му је континуирана примена временски ограничена </a:t>
            </a:r>
            <a:endParaRPr lang="en-US" sz="2800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Селективни блокатори ЦОКС-2 ензима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К</a:t>
            </a:r>
            <a:r>
              <a:rPr lang="sr-Cyrl-RS" sz="2800" dirty="0" smtClean="0"/>
              <a:t>ористе се само оралним путем</a:t>
            </a:r>
          </a:p>
          <a:p>
            <a:r>
              <a:rPr lang="sr-Cyrl-RS" sz="2800" dirty="0" smtClean="0"/>
              <a:t>Знатно ређе доводе до краварења из ГИТ, али зато изазивају скок крвног притиска и повећавају ризик од инфаркта срца и мозга</a:t>
            </a:r>
          </a:p>
          <a:p>
            <a:r>
              <a:rPr lang="sr-Cyrl-RS" sz="2800" dirty="0" smtClean="0"/>
              <a:t>Контраиндиковани су код болесника са кардиоваскуларним обољењима (ХТА, исхемијска болест срца, ЦВ инсуфицијенција)</a:t>
            </a:r>
          </a:p>
          <a:p>
            <a:endParaRPr lang="en-US" sz="28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Препоруке за рационалну употребу НСАИЛ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Прилагодити избор лека, дозу, начин (пут) примене и дужину трајања терапије индивидуалним карактеристикама и потребама пацијента</a:t>
            </a:r>
          </a:p>
          <a:p>
            <a:r>
              <a:rPr lang="sr-Cyrl-RS" sz="2800" dirty="0" smtClean="0"/>
              <a:t>Користити најмању ефикасну и безбедну дозу што краће, посебно код старијих пацијената</a:t>
            </a:r>
          </a:p>
          <a:p>
            <a:r>
              <a:rPr lang="sr-Cyrl-RS" sz="2800" dirty="0" smtClean="0"/>
              <a:t>Парацетамол је често ефикасна алтернатива НСАИЛ</a:t>
            </a:r>
            <a:endParaRPr lang="en-US" sz="28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Нефопам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147248" cy="4525962"/>
          </a:xfrm>
        </p:spPr>
        <p:txBody>
          <a:bodyPr/>
          <a:lstStyle/>
          <a:p>
            <a:r>
              <a:rPr lang="sr-Cyrl-RS" sz="2400" dirty="0" smtClean="0"/>
              <a:t>Орална примена</a:t>
            </a:r>
          </a:p>
          <a:p>
            <a:r>
              <a:rPr lang="sr-Cyrl-RS" sz="2400" dirty="0" smtClean="0"/>
              <a:t>Блокада поновног преузимања норадреналина, серотонина и допамина + блокада јонотропних НМДА рецептора за глутамат у ЦНС</a:t>
            </a:r>
          </a:p>
          <a:p>
            <a:r>
              <a:rPr lang="sr-Cyrl-RS" sz="2400" dirty="0" smtClean="0"/>
              <a:t>Опонаша ефекте стимулације симпатикуса и показује антимускаринско дејство, али не изазива депресију дисања</a:t>
            </a:r>
          </a:p>
          <a:p>
            <a:r>
              <a:rPr lang="sr-Cyrl-RS" sz="2400" dirty="0" smtClean="0"/>
              <a:t>“Аналгетски мост”: између НСАИЛ/парацетамола и опиоидних аналгетика</a:t>
            </a:r>
            <a:endParaRPr lang="en-US" sz="24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sr-Cyrl-RS" sz="4400" b="0" i="0" u="none" strike="noStrike" kern="1200" cap="none" spc="0" normalizeH="0" baseline="0" noProof="0" dirty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+mn-lt"/>
                <a:cs typeface="Calibri" pitchFamily="34" charset="0"/>
              </a:rPr>
              <a:t>Опиоидни аналгетици</a:t>
            </a:r>
            <a:endParaRPr lang="en-US" dirty="0">
              <a:latin typeface="+mn-lt"/>
              <a:cs typeface="Calibri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>
                <a:cs typeface="Calibri" pitchFamily="34" charset="0"/>
              </a:rPr>
              <a:t>Релативно велика и хетерогена група лекова са примарно аналгетским дејством</a:t>
            </a:r>
          </a:p>
          <a:p>
            <a:r>
              <a:rPr lang="sr-Cyrl-RS" sz="2800" dirty="0" smtClean="0">
                <a:cs typeface="Calibri" pitchFamily="34" charset="0"/>
              </a:rPr>
              <a:t>Алкалоиди опијума, полусинтетски и синтетски лекови</a:t>
            </a:r>
          </a:p>
          <a:p>
            <a:r>
              <a:rPr lang="sr-Cyrl-RS" sz="2800" dirty="0" smtClean="0">
                <a:cs typeface="Calibri" pitchFamily="34" charset="0"/>
              </a:rPr>
              <a:t>Најјјачи до сада познати аналгетици (други и трећи степеник на скали контроле бола према СЗО)</a:t>
            </a:r>
          </a:p>
          <a:p>
            <a:r>
              <a:rPr lang="sr-Cyrl-CS" sz="2800" dirty="0" smtClean="0"/>
              <a:t> </a:t>
            </a:r>
            <a:r>
              <a:rPr lang="sr-Latn-CS" sz="2800" b="1" dirty="0" smtClean="0"/>
              <a:t>“</a:t>
            </a:r>
            <a:r>
              <a:rPr lang="sr-Latn-CS" sz="2800" i="1" dirty="0" smtClean="0"/>
              <a:t>Sedare dolorem</a:t>
            </a:r>
            <a:r>
              <a:rPr lang="sr-Cyrl-CS" sz="2800" i="1" dirty="0" smtClean="0"/>
              <a:t>,</a:t>
            </a:r>
            <a:r>
              <a:rPr lang="sr-Latn-CS" sz="2800" i="1" dirty="0" smtClean="0"/>
              <a:t> divinum opus est</a:t>
            </a:r>
            <a:r>
              <a:rPr lang="sr-Latn-CS" sz="2800" b="1" dirty="0" smtClean="0"/>
              <a:t>“</a:t>
            </a:r>
            <a:r>
              <a:rPr lang="sr-Cyrl-CS" sz="2800" dirty="0" smtClean="0"/>
              <a:t> – основа су у палијативном збрињавању најтежих болесника</a:t>
            </a:r>
            <a:endParaRPr lang="en-US" dirty="0">
              <a:latin typeface="Calibri" pitchFamily="34" charset="0"/>
              <a:cs typeface="Calibri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sz="4400" dirty="0" smtClean="0"/>
              <a:t>Неопиоидни аналгетици</a:t>
            </a:r>
            <a:endParaRPr lang="en-US" sz="4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Парацетамол (ацетаминофен)</a:t>
            </a:r>
          </a:p>
          <a:p>
            <a:r>
              <a:rPr lang="sr-Cyrl-RS" dirty="0" smtClean="0"/>
              <a:t>Нестероидни антиинфламаторни лекови (НСАИЛ)</a:t>
            </a:r>
          </a:p>
          <a:p>
            <a:r>
              <a:rPr lang="sr-Cyrl-RS" dirty="0" smtClean="0"/>
              <a:t>Остали (нефопам)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Аналгетске степенице СЗО</a:t>
            </a:r>
            <a:endParaRPr lang="en-US" dirty="0"/>
          </a:p>
        </p:txBody>
      </p:sp>
      <p:sp>
        <p:nvSpPr>
          <p:cNvPr id="6" name="AutoShape 7"/>
          <p:cNvSpPr>
            <a:spLocks noChangeArrowheads="1"/>
          </p:cNvSpPr>
          <p:nvPr/>
        </p:nvSpPr>
        <p:spPr bwMode="auto">
          <a:xfrm>
            <a:off x="1403350" y="3714750"/>
            <a:ext cx="6624638" cy="1223963"/>
          </a:xfrm>
          <a:prstGeom prst="cube">
            <a:avLst>
              <a:gd name="adj" fmla="val 250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 anchorCtr="1"/>
          <a:lstStyle/>
          <a:p>
            <a:pPr algn="ctr"/>
            <a:r>
              <a:rPr lang="sr-Cyrl-CS" sz="2000" dirty="0">
                <a:solidFill>
                  <a:srgbClr val="000099"/>
                </a:solidFill>
              </a:rPr>
              <a:t>благи опиоидни аналгетик</a:t>
            </a:r>
            <a:r>
              <a:rPr lang="sr-Cyrl-CS" sz="2000" dirty="0"/>
              <a:t> </a:t>
            </a:r>
            <a:r>
              <a:rPr lang="en-US" sz="2000" dirty="0"/>
              <a:t>±</a:t>
            </a:r>
            <a:r>
              <a:rPr lang="sr-Cyrl-CS" sz="2000" dirty="0"/>
              <a:t> </a:t>
            </a:r>
          </a:p>
          <a:p>
            <a:pPr algn="ctr"/>
            <a:r>
              <a:rPr lang="sr-Cyrl-CS" sz="2000" dirty="0"/>
              <a:t>неопиоидни аналгетик </a:t>
            </a:r>
            <a:r>
              <a:rPr lang="en-US" sz="2000" dirty="0"/>
              <a:t>±</a:t>
            </a:r>
            <a:r>
              <a:rPr lang="sr-Cyrl-CS" sz="2000" dirty="0"/>
              <a:t> адјувантни аналгетик</a:t>
            </a:r>
            <a:endParaRPr lang="sr-Latn-CS" sz="2000" dirty="0"/>
          </a:p>
        </p:txBody>
      </p:sp>
      <p:sp>
        <p:nvSpPr>
          <p:cNvPr id="7" name="AutoShape 8"/>
          <p:cNvSpPr>
            <a:spLocks noChangeArrowheads="1"/>
          </p:cNvSpPr>
          <p:nvPr/>
        </p:nvSpPr>
        <p:spPr bwMode="auto">
          <a:xfrm>
            <a:off x="1116013" y="4938713"/>
            <a:ext cx="6624637" cy="1227137"/>
          </a:xfrm>
          <a:prstGeom prst="cube">
            <a:avLst>
              <a:gd name="adj" fmla="val 250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 anchorCtr="1"/>
          <a:lstStyle/>
          <a:p>
            <a:pPr marL="342900" indent="-342900" algn="ctr" eaLnBrk="0" hangingPunct="0">
              <a:lnSpc>
                <a:spcPct val="80000"/>
              </a:lnSpc>
              <a:spcBef>
                <a:spcPct val="20000"/>
              </a:spcBef>
            </a:pPr>
            <a:r>
              <a:rPr lang="sr-Cyrl-CS" sz="2000"/>
              <a:t>неопиоидни аналгетик </a:t>
            </a:r>
            <a:r>
              <a:rPr lang="en-US" sz="2000">
                <a:cs typeface="Arial" charset="0"/>
              </a:rPr>
              <a:t>±</a:t>
            </a:r>
            <a:r>
              <a:rPr lang="sr-Cyrl-CS" sz="2000">
                <a:cs typeface="Arial" charset="0"/>
              </a:rPr>
              <a:t> адјувантни аналгетик</a:t>
            </a:r>
            <a:endParaRPr lang="en-US" sz="2000">
              <a:cs typeface="Arial" charset="0"/>
            </a:endParaRPr>
          </a:p>
        </p:txBody>
      </p:sp>
      <p:sp>
        <p:nvSpPr>
          <p:cNvPr id="8" name="AutoShape 9"/>
          <p:cNvSpPr>
            <a:spLocks noChangeArrowheads="1"/>
          </p:cNvSpPr>
          <p:nvPr/>
        </p:nvSpPr>
        <p:spPr bwMode="auto">
          <a:xfrm>
            <a:off x="1684338" y="2492375"/>
            <a:ext cx="6648450" cy="1227138"/>
          </a:xfrm>
          <a:prstGeom prst="cube">
            <a:avLst>
              <a:gd name="adj" fmla="val 25000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anchor="ctr" anchorCtr="1"/>
          <a:lstStyle/>
          <a:p>
            <a:pPr algn="ctr"/>
            <a:r>
              <a:rPr lang="sr-Cyrl-CS" sz="2000" dirty="0">
                <a:solidFill>
                  <a:srgbClr val="006600"/>
                </a:solidFill>
              </a:rPr>
              <a:t>снажни опиоидни аналгетик</a:t>
            </a:r>
            <a:r>
              <a:rPr lang="sr-Cyrl-CS" sz="2000" dirty="0"/>
              <a:t> </a:t>
            </a:r>
            <a:r>
              <a:rPr lang="en-US" sz="2000" dirty="0"/>
              <a:t>±</a:t>
            </a:r>
            <a:endParaRPr lang="sr-Cyrl-CS" sz="2000" dirty="0"/>
          </a:p>
          <a:p>
            <a:pPr algn="ctr"/>
            <a:r>
              <a:rPr lang="sr-Cyrl-CS" sz="2000" dirty="0"/>
              <a:t>неопиоидни аналгетик </a:t>
            </a:r>
            <a:r>
              <a:rPr lang="en-US" sz="2000" dirty="0"/>
              <a:t>±</a:t>
            </a:r>
            <a:r>
              <a:rPr lang="sr-Cyrl-CS" sz="2000" dirty="0"/>
              <a:t> адјувантни аналгетик</a:t>
            </a:r>
            <a:endParaRPr lang="sr-Latn-CS" sz="2000" dirty="0"/>
          </a:p>
        </p:txBody>
      </p:sp>
      <p:sp>
        <p:nvSpPr>
          <p:cNvPr id="9" name="Rectangle 16"/>
          <p:cNvSpPr>
            <a:spLocks noChangeArrowheads="1"/>
          </p:cNvSpPr>
          <p:nvPr/>
        </p:nvSpPr>
        <p:spPr bwMode="auto">
          <a:xfrm>
            <a:off x="179388" y="5429250"/>
            <a:ext cx="8636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30000"/>
              </a:spcBef>
            </a:pPr>
            <a:r>
              <a:rPr lang="sr-Cyrl-CS" b="1"/>
              <a:t>&lt;3 (НСБ)</a:t>
            </a:r>
            <a:endParaRPr lang="sr-Latn-CS" b="1"/>
          </a:p>
        </p:txBody>
      </p:sp>
      <p:sp>
        <p:nvSpPr>
          <p:cNvPr id="10" name="Rectangle 18"/>
          <p:cNvSpPr>
            <a:spLocks noChangeArrowheads="1"/>
          </p:cNvSpPr>
          <p:nvPr/>
        </p:nvSpPr>
        <p:spPr bwMode="auto">
          <a:xfrm>
            <a:off x="352425" y="4205288"/>
            <a:ext cx="9525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sr-Cyrl-CS" b="1"/>
              <a:t>3-6 </a:t>
            </a:r>
          </a:p>
          <a:p>
            <a:pPr algn="ctr"/>
            <a:r>
              <a:rPr lang="sr-Cyrl-CS" b="1"/>
              <a:t>(НСБ)</a:t>
            </a:r>
            <a:endParaRPr lang="sr-Latn-CS" b="1"/>
          </a:p>
        </p:txBody>
      </p:sp>
      <p:sp>
        <p:nvSpPr>
          <p:cNvPr id="11" name="Rectangle 19"/>
          <p:cNvSpPr>
            <a:spLocks noChangeArrowheads="1"/>
          </p:cNvSpPr>
          <p:nvPr/>
        </p:nvSpPr>
        <p:spPr bwMode="auto">
          <a:xfrm>
            <a:off x="700088" y="2981325"/>
            <a:ext cx="896937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sr-Cyrl-CS" b="1"/>
              <a:t>7-10 </a:t>
            </a:r>
          </a:p>
          <a:p>
            <a:pPr algn="ctr"/>
            <a:r>
              <a:rPr lang="sr-Cyrl-CS" b="1"/>
              <a:t>(НСБ)</a:t>
            </a:r>
            <a:endParaRPr lang="sr-Latn-CS" b="1"/>
          </a:p>
        </p:txBody>
      </p:sp>
      <p:sp>
        <p:nvSpPr>
          <p:cNvPr id="12" name="Rectangle 21"/>
          <p:cNvSpPr>
            <a:spLocks noChangeArrowheads="1"/>
          </p:cNvSpPr>
          <p:nvPr/>
        </p:nvSpPr>
        <p:spPr bwMode="auto">
          <a:xfrm>
            <a:off x="179388" y="6359525"/>
            <a:ext cx="2716212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30000"/>
              </a:spcBef>
            </a:pPr>
            <a:r>
              <a:rPr lang="sr-Cyrl-CS" sz="1400"/>
              <a:t>* НСБ – нумеричка скала бола</a:t>
            </a:r>
            <a:endParaRPr lang="sr-Latn-CS" sz="1400"/>
          </a:p>
        </p:txBody>
      </p:sp>
      <p:sp>
        <p:nvSpPr>
          <p:cNvPr id="13" name="Rectangle 10"/>
          <p:cNvSpPr>
            <a:spLocks noChangeArrowheads="1"/>
          </p:cNvSpPr>
          <p:nvPr/>
        </p:nvSpPr>
        <p:spPr bwMode="auto">
          <a:xfrm>
            <a:off x="2500313" y="4938713"/>
            <a:ext cx="3671887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30000"/>
              </a:spcBef>
            </a:pPr>
            <a:r>
              <a:rPr lang="sr-Cyrl-CS" b="1" i="1" dirty="0">
                <a:solidFill>
                  <a:srgbClr val="FF3300"/>
                </a:solidFill>
              </a:rPr>
              <a:t>бол се одржава или појачава</a:t>
            </a:r>
            <a:endParaRPr lang="sr-Latn-CS" b="1" i="1" dirty="0">
              <a:solidFill>
                <a:srgbClr val="FF3300"/>
              </a:solidFill>
            </a:endParaRPr>
          </a:p>
        </p:txBody>
      </p:sp>
      <p:sp>
        <p:nvSpPr>
          <p:cNvPr id="14" name="Rectangle 10"/>
          <p:cNvSpPr>
            <a:spLocks noChangeArrowheads="1"/>
          </p:cNvSpPr>
          <p:nvPr/>
        </p:nvSpPr>
        <p:spPr bwMode="auto">
          <a:xfrm>
            <a:off x="2771800" y="3717032"/>
            <a:ext cx="3671887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30000"/>
              </a:spcBef>
            </a:pPr>
            <a:r>
              <a:rPr lang="sr-Cyrl-CS" b="1" i="1" dirty="0">
                <a:solidFill>
                  <a:srgbClr val="FF3300"/>
                </a:solidFill>
              </a:rPr>
              <a:t>бол се одржава или појачава</a:t>
            </a:r>
            <a:endParaRPr lang="sr-Latn-CS" b="1" i="1" dirty="0">
              <a:solidFill>
                <a:srgbClr val="FF3300"/>
              </a:solidFill>
            </a:endParaRPr>
          </a:p>
        </p:txBody>
      </p:sp>
      <p:sp>
        <p:nvSpPr>
          <p:cNvPr id="15" name="Rectangle 12"/>
          <p:cNvSpPr>
            <a:spLocks noChangeArrowheads="1"/>
          </p:cNvSpPr>
          <p:nvPr/>
        </p:nvSpPr>
        <p:spPr bwMode="auto">
          <a:xfrm>
            <a:off x="3276600" y="2492375"/>
            <a:ext cx="3173413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30000"/>
              </a:spcBef>
              <a:tabLst>
                <a:tab pos="463550" algn="l"/>
                <a:tab pos="2574925" algn="l"/>
              </a:tabLst>
            </a:pPr>
            <a:r>
              <a:rPr lang="sr-Cyrl-CS" b="1" i="1" dirty="0">
                <a:solidFill>
                  <a:srgbClr val="FF3300"/>
                </a:solidFill>
              </a:rPr>
              <a:t>нема осећаја бола</a:t>
            </a:r>
            <a:endParaRPr lang="sr-Latn-CS" b="1" i="1" dirty="0">
              <a:solidFill>
                <a:srgbClr val="FF3300"/>
              </a:solidFill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 smtClean="0"/>
              <a:t>Опиоидни рецептори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2000" cap="all" dirty="0" smtClean="0">
                <a:sym typeface="Symbol" pitchFamily="18" charset="2"/>
              </a:rPr>
              <a:t></a:t>
            </a:r>
            <a:r>
              <a:rPr lang="en-US" sz="2000" dirty="0" smtClean="0"/>
              <a:t>-</a:t>
            </a:r>
            <a:r>
              <a:rPr lang="en-US" sz="2000" dirty="0" err="1" smtClean="0"/>
              <a:t>рецептор</a:t>
            </a:r>
            <a:r>
              <a:rPr lang="sr-Cyrl-RS" sz="2000" dirty="0" smtClean="0"/>
              <a:t>и</a:t>
            </a:r>
            <a:r>
              <a:rPr lang="en-US" sz="2000" dirty="0" smtClean="0"/>
              <a:t>, </a:t>
            </a:r>
            <a:r>
              <a:rPr lang="en-US" sz="2000" dirty="0" err="1" smtClean="0"/>
              <a:t>који</a:t>
            </a:r>
            <a:r>
              <a:rPr lang="en-US" sz="2000" dirty="0" smtClean="0"/>
              <a:t> </a:t>
            </a:r>
            <a:r>
              <a:rPr lang="en-US" sz="2000" dirty="0" err="1" smtClean="0"/>
              <a:t>су</a:t>
            </a:r>
            <a:r>
              <a:rPr lang="en-US" sz="2000" dirty="0" smtClean="0"/>
              <a:t> </a:t>
            </a:r>
            <a:r>
              <a:rPr lang="en-US" sz="2000" dirty="0" err="1" smtClean="0"/>
              <a:t>најраспрострањенији</a:t>
            </a:r>
            <a:r>
              <a:rPr lang="en-US" sz="2000" dirty="0" smtClean="0"/>
              <a:t> и </a:t>
            </a:r>
            <a:r>
              <a:rPr lang="en-US" sz="2000" dirty="0" err="1" smtClean="0"/>
              <a:t>имају</a:t>
            </a:r>
            <a:r>
              <a:rPr lang="en-US" sz="2000" dirty="0" smtClean="0"/>
              <a:t> </a:t>
            </a:r>
            <a:r>
              <a:rPr lang="en-US" sz="2000" dirty="0" err="1" smtClean="0"/>
              <a:t>највећи</a:t>
            </a:r>
            <a:r>
              <a:rPr lang="en-US" sz="2000" dirty="0" smtClean="0"/>
              <a:t> </a:t>
            </a:r>
            <a:r>
              <a:rPr lang="en-US" sz="2000" dirty="0" err="1" smtClean="0"/>
              <a:t>значај</a:t>
            </a:r>
            <a:r>
              <a:rPr lang="en-US" sz="2000" dirty="0" smtClean="0"/>
              <a:t> </a:t>
            </a:r>
            <a:r>
              <a:rPr lang="en-US" sz="2000" dirty="0" err="1" smtClean="0"/>
              <a:t>за</a:t>
            </a:r>
            <a:r>
              <a:rPr lang="en-US" sz="2000" dirty="0" smtClean="0"/>
              <a:t> </a:t>
            </a:r>
            <a:r>
              <a:rPr lang="en-US" sz="2000" dirty="0" err="1" smtClean="0"/>
              <a:t>контролу</a:t>
            </a:r>
            <a:r>
              <a:rPr lang="en-US" sz="2000" dirty="0" smtClean="0"/>
              <a:t> </a:t>
            </a:r>
            <a:r>
              <a:rPr lang="en-US" sz="2000" dirty="0" err="1" smtClean="0"/>
              <a:t>бола</a:t>
            </a:r>
            <a:r>
              <a:rPr lang="en-US" sz="2000" dirty="0" smtClean="0"/>
              <a:t>. </a:t>
            </a:r>
            <a:endParaRPr lang="sr-Cyrl-CS" sz="2000" dirty="0" smtClean="0"/>
          </a:p>
          <a:p>
            <a:pPr lvl="1" eaLnBrk="1" hangingPunct="1"/>
            <a:r>
              <a:rPr lang="en-US" sz="1600" dirty="0" smtClean="0">
                <a:sym typeface="Symbol" pitchFamily="18" charset="2"/>
              </a:rPr>
              <a:t></a:t>
            </a:r>
            <a:r>
              <a:rPr lang="en-US" sz="1600" baseline="-25000" dirty="0" smtClean="0"/>
              <a:t>1</a:t>
            </a:r>
            <a:r>
              <a:rPr lang="en-US" sz="1600" dirty="0" smtClean="0"/>
              <a:t>, </a:t>
            </a:r>
            <a:r>
              <a:rPr lang="en-US" sz="1600" dirty="0" err="1" smtClean="0"/>
              <a:t>активацијом</a:t>
            </a:r>
            <a:r>
              <a:rPr lang="en-US" sz="1600" dirty="0" smtClean="0"/>
              <a:t> </a:t>
            </a:r>
            <a:r>
              <a:rPr lang="en-US" sz="1600" dirty="0" err="1" smtClean="0"/>
              <a:t>се</a:t>
            </a:r>
            <a:r>
              <a:rPr lang="sr-Latn-RS" sz="1600" dirty="0" smtClean="0"/>
              <a:t> </a:t>
            </a:r>
            <a:r>
              <a:rPr lang="sr-Cyrl-RS" sz="1600" dirty="0" smtClean="0"/>
              <a:t>примарно</a:t>
            </a:r>
            <a:r>
              <a:rPr lang="en-US" sz="1600" dirty="0" smtClean="0"/>
              <a:t> </a:t>
            </a:r>
            <a:r>
              <a:rPr lang="sr-Cyrl-RS" sz="1600" dirty="0" smtClean="0"/>
              <a:t>остварују</a:t>
            </a:r>
            <a:r>
              <a:rPr lang="en-US" sz="1600" dirty="0" smtClean="0"/>
              <a:t> </a:t>
            </a:r>
            <a:r>
              <a:rPr lang="en-US" sz="1600" b="1" dirty="0" err="1" smtClean="0"/>
              <a:t>аналге</a:t>
            </a:r>
            <a:r>
              <a:rPr lang="sr-Cyrl-RS" sz="1600" b="1" dirty="0" smtClean="0"/>
              <a:t>зија</a:t>
            </a:r>
            <a:r>
              <a:rPr lang="en-US" sz="1600" b="1" dirty="0" smtClean="0"/>
              <a:t> и </a:t>
            </a:r>
            <a:r>
              <a:rPr lang="en-US" sz="1600" b="1" dirty="0" err="1" smtClean="0"/>
              <a:t>еуфориј</a:t>
            </a:r>
            <a:r>
              <a:rPr lang="sr-Cyrl-RS" sz="1600" b="1" dirty="0" smtClean="0"/>
              <a:t>а</a:t>
            </a:r>
            <a:endParaRPr lang="sr-Cyrl-CS" sz="1600" dirty="0" smtClean="0"/>
          </a:p>
          <a:p>
            <a:pPr lvl="1" eaLnBrk="1" hangingPunct="1"/>
            <a:r>
              <a:rPr lang="en-US" sz="1600" dirty="0" smtClean="0">
                <a:sym typeface="Symbol" pitchFamily="18" charset="2"/>
              </a:rPr>
              <a:t></a:t>
            </a:r>
            <a:r>
              <a:rPr lang="en-US" sz="1600" baseline="-25000" dirty="0" smtClean="0"/>
              <a:t>2</a:t>
            </a:r>
            <a:r>
              <a:rPr lang="en-US" sz="1600" dirty="0" smtClean="0"/>
              <a:t>, </a:t>
            </a:r>
            <a:r>
              <a:rPr lang="en-US" sz="1600" dirty="0" err="1" smtClean="0"/>
              <a:t>активацијом</a:t>
            </a:r>
            <a:r>
              <a:rPr lang="en-US" sz="1600" dirty="0" smtClean="0"/>
              <a:t> </a:t>
            </a:r>
            <a:r>
              <a:rPr lang="en-US" sz="1600" dirty="0" err="1" smtClean="0"/>
              <a:t>се</a:t>
            </a:r>
            <a:r>
              <a:rPr lang="en-US" sz="1600" dirty="0" smtClean="0"/>
              <a:t> </a:t>
            </a:r>
            <a:r>
              <a:rPr lang="sr-Cyrl-RS" sz="1600" dirty="0" smtClean="0"/>
              <a:t>примарно остварују</a:t>
            </a:r>
            <a:r>
              <a:rPr lang="en-US" sz="1600" dirty="0" smtClean="0"/>
              <a:t> </a:t>
            </a:r>
            <a:r>
              <a:rPr lang="en-US" sz="1600" b="1" dirty="0" err="1" smtClean="0"/>
              <a:t>респираторна</a:t>
            </a:r>
            <a:r>
              <a:rPr lang="en-US" sz="1600" b="1" dirty="0" smtClean="0"/>
              <a:t> </a:t>
            </a:r>
            <a:r>
              <a:rPr lang="en-US" sz="1600" b="1" dirty="0" err="1" smtClean="0"/>
              <a:t>депресија</a:t>
            </a:r>
            <a:r>
              <a:rPr lang="en-US" sz="1600" b="1" dirty="0" smtClean="0"/>
              <a:t> и </a:t>
            </a:r>
            <a:r>
              <a:rPr lang="en-US" sz="1600" b="1" dirty="0" err="1" smtClean="0"/>
              <a:t>брадикардија</a:t>
            </a:r>
            <a:r>
              <a:rPr lang="en-US" sz="1600" dirty="0" smtClean="0"/>
              <a:t>. </a:t>
            </a:r>
            <a:endParaRPr lang="sr-Cyrl-CS" sz="1600" dirty="0" smtClean="0"/>
          </a:p>
          <a:p>
            <a:pPr eaLnBrk="1" hangingPunct="1"/>
            <a:r>
              <a:rPr lang="en-US" sz="2000" dirty="0" smtClean="0">
                <a:sym typeface="Symbol" pitchFamily="18" charset="2"/>
              </a:rPr>
              <a:t></a:t>
            </a:r>
            <a:r>
              <a:rPr lang="en-US" sz="2000" dirty="0" smtClean="0"/>
              <a:t>-</a:t>
            </a:r>
            <a:r>
              <a:rPr lang="en-US" sz="2000" dirty="0" err="1" smtClean="0"/>
              <a:t>рецептори</a:t>
            </a:r>
            <a:r>
              <a:rPr lang="en-US" sz="2000" dirty="0" smtClean="0"/>
              <a:t> </a:t>
            </a:r>
            <a:r>
              <a:rPr lang="sr-Cyrl-RS" sz="2000" dirty="0" smtClean="0"/>
              <a:t>–</a:t>
            </a:r>
            <a:r>
              <a:rPr lang="en-US" sz="2000" dirty="0" smtClean="0"/>
              <a:t> </a:t>
            </a:r>
            <a:r>
              <a:rPr lang="sr-Cyrl-RS" sz="2000" dirty="0" smtClean="0"/>
              <a:t>предоминирају у</a:t>
            </a:r>
            <a:r>
              <a:rPr lang="en-US" sz="2000" dirty="0" smtClean="0"/>
              <a:t> </a:t>
            </a:r>
            <a:r>
              <a:rPr lang="en-US" sz="2000" dirty="0" err="1" smtClean="0"/>
              <a:t>кичменој</a:t>
            </a:r>
            <a:r>
              <a:rPr lang="en-US" sz="2000" dirty="0" smtClean="0"/>
              <a:t> </a:t>
            </a:r>
            <a:r>
              <a:rPr lang="en-US" sz="2000" dirty="0" err="1" smtClean="0"/>
              <a:t>мождини</a:t>
            </a:r>
            <a:r>
              <a:rPr lang="en-US" sz="2000" dirty="0" smtClean="0"/>
              <a:t>; </a:t>
            </a:r>
            <a:r>
              <a:rPr lang="en-US" sz="2000" dirty="0" err="1" smtClean="0"/>
              <a:t>њиховом</a:t>
            </a:r>
            <a:r>
              <a:rPr lang="en-US" sz="2000" dirty="0" smtClean="0"/>
              <a:t> </a:t>
            </a:r>
            <a:r>
              <a:rPr lang="en-US" sz="2000" dirty="0" err="1" smtClean="0"/>
              <a:t>активацијом</a:t>
            </a:r>
            <a:r>
              <a:rPr lang="en-US" sz="2000" dirty="0" smtClean="0"/>
              <a:t> </a:t>
            </a:r>
            <a:r>
              <a:rPr lang="en-US" sz="2000" dirty="0" err="1" smtClean="0"/>
              <a:t>се</a:t>
            </a:r>
            <a:r>
              <a:rPr lang="en-US" sz="2000" dirty="0" smtClean="0"/>
              <a:t> </a:t>
            </a:r>
            <a:r>
              <a:rPr lang="sr-Cyrl-RS" sz="2000" dirty="0" smtClean="0"/>
              <a:t> примарно </a:t>
            </a:r>
            <a:r>
              <a:rPr lang="en-US" sz="2000" dirty="0" err="1" smtClean="0"/>
              <a:t>постижу</a:t>
            </a:r>
            <a:r>
              <a:rPr lang="en-US" sz="2000" dirty="0" smtClean="0"/>
              <a:t> </a:t>
            </a:r>
            <a:r>
              <a:rPr lang="en-US" sz="2000" b="1" dirty="0" err="1" smtClean="0"/>
              <a:t>миоза</a:t>
            </a:r>
            <a:r>
              <a:rPr lang="en-US" sz="2000" b="1" dirty="0" smtClean="0"/>
              <a:t>, </a:t>
            </a:r>
            <a:r>
              <a:rPr lang="en-US" sz="2000" b="1" dirty="0" err="1" smtClean="0"/>
              <a:t>седација</a:t>
            </a:r>
            <a:r>
              <a:rPr lang="en-US" sz="2000" b="1" dirty="0" smtClean="0"/>
              <a:t>, </a:t>
            </a:r>
            <a:r>
              <a:rPr lang="en-US" sz="2000" b="1" dirty="0" err="1" smtClean="0"/>
              <a:t>спинална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аналгезија</a:t>
            </a:r>
            <a:r>
              <a:rPr lang="en-US" sz="2000" b="1" dirty="0" smtClean="0"/>
              <a:t> </a:t>
            </a:r>
            <a:r>
              <a:rPr lang="sr-Cyrl-RS" sz="2000" b="1" dirty="0" smtClean="0"/>
              <a:t>, дисфорија </a:t>
            </a:r>
            <a:r>
              <a:rPr lang="en-US" sz="2000" b="1" dirty="0" smtClean="0"/>
              <a:t>и </a:t>
            </a:r>
            <a:r>
              <a:rPr lang="en-US" sz="2000" b="1" dirty="0" err="1" smtClean="0"/>
              <a:t>повећање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ослобађања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антидиуретског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хормона</a:t>
            </a:r>
            <a:endParaRPr lang="sr-Cyrl-CS" sz="2000" dirty="0" smtClean="0"/>
          </a:p>
          <a:p>
            <a:pPr eaLnBrk="1" hangingPunct="1"/>
            <a:r>
              <a:rPr lang="en-US" sz="2000" dirty="0" smtClean="0">
                <a:sym typeface="Symbol" pitchFamily="18" charset="2"/>
              </a:rPr>
              <a:t></a:t>
            </a:r>
            <a:r>
              <a:rPr lang="en-US" sz="2000" dirty="0" smtClean="0"/>
              <a:t>-</a:t>
            </a:r>
            <a:r>
              <a:rPr lang="en-US" sz="2000" dirty="0" err="1" smtClean="0"/>
              <a:t>рецептори</a:t>
            </a:r>
            <a:r>
              <a:rPr lang="en-US" sz="2000" dirty="0" smtClean="0"/>
              <a:t> </a:t>
            </a:r>
            <a:r>
              <a:rPr lang="sr-Cyrl-RS" sz="2000" dirty="0" smtClean="0"/>
              <a:t>- </a:t>
            </a:r>
            <a:r>
              <a:rPr lang="en-US" sz="2000" dirty="0" err="1" smtClean="0"/>
              <a:t>налазе</a:t>
            </a:r>
            <a:r>
              <a:rPr lang="en-US" sz="2000" dirty="0" smtClean="0"/>
              <a:t> </a:t>
            </a:r>
            <a:r>
              <a:rPr lang="sr-Cyrl-RS" sz="2000" dirty="0" smtClean="0"/>
              <a:t>се </a:t>
            </a:r>
            <a:r>
              <a:rPr lang="en-US" sz="2000" dirty="0" err="1" smtClean="0"/>
              <a:t>пре</a:t>
            </a:r>
            <a:r>
              <a:rPr lang="en-US" sz="2000" dirty="0" smtClean="0"/>
              <a:t> </a:t>
            </a:r>
            <a:r>
              <a:rPr lang="en-US" sz="2000" dirty="0" err="1" smtClean="0"/>
              <a:t>свега</a:t>
            </a:r>
            <a:r>
              <a:rPr lang="en-US" sz="2000" dirty="0" smtClean="0"/>
              <a:t> у </a:t>
            </a:r>
            <a:r>
              <a:rPr lang="en-US" sz="2000" dirty="0" err="1" smtClean="0"/>
              <a:t>периферним</a:t>
            </a:r>
            <a:r>
              <a:rPr lang="en-US" sz="2000" dirty="0" smtClean="0"/>
              <a:t> </a:t>
            </a:r>
            <a:r>
              <a:rPr lang="en-US" sz="2000" dirty="0" err="1" smtClean="0"/>
              <a:t>органима</a:t>
            </a:r>
            <a:r>
              <a:rPr lang="en-US" sz="2000" dirty="0" smtClean="0"/>
              <a:t>, а у </a:t>
            </a:r>
            <a:r>
              <a:rPr lang="en-US" sz="2000" dirty="0" err="1" smtClean="0"/>
              <a:t>мањој</a:t>
            </a:r>
            <a:r>
              <a:rPr lang="en-US" sz="2000" dirty="0" smtClean="0"/>
              <a:t> </a:t>
            </a:r>
            <a:r>
              <a:rPr lang="en-US" sz="2000" dirty="0" err="1" smtClean="0"/>
              <a:t>мери</a:t>
            </a:r>
            <a:r>
              <a:rPr lang="en-US" sz="2000" dirty="0" smtClean="0"/>
              <a:t> у </a:t>
            </a:r>
            <a:r>
              <a:rPr lang="en-US" sz="2000" dirty="0" err="1" smtClean="0"/>
              <a:t>централном</a:t>
            </a:r>
            <a:r>
              <a:rPr lang="en-US" sz="2000" dirty="0" smtClean="0"/>
              <a:t> </a:t>
            </a:r>
            <a:r>
              <a:rPr lang="en-US" sz="2000" dirty="0" err="1" smtClean="0"/>
              <a:t>нервном</a:t>
            </a:r>
            <a:r>
              <a:rPr lang="en-US" sz="2000" dirty="0" smtClean="0"/>
              <a:t> </a:t>
            </a:r>
            <a:r>
              <a:rPr lang="en-US" sz="2000" dirty="0" err="1" smtClean="0"/>
              <a:t>систему</a:t>
            </a:r>
            <a:r>
              <a:rPr lang="en-US" sz="2000" dirty="0" smtClean="0"/>
              <a:t> (</a:t>
            </a:r>
            <a:r>
              <a:rPr lang="en-US" sz="2000" dirty="0" err="1" smtClean="0"/>
              <a:t>модулирају</a:t>
            </a:r>
            <a:r>
              <a:rPr lang="en-US" sz="2000" dirty="0" smtClean="0"/>
              <a:t> </a:t>
            </a:r>
            <a:r>
              <a:rPr lang="en-US" sz="2000" dirty="0" err="1" smtClean="0"/>
              <a:t>спиналну</a:t>
            </a:r>
            <a:r>
              <a:rPr lang="en-US" sz="2000" dirty="0" smtClean="0"/>
              <a:t> </a:t>
            </a:r>
            <a:r>
              <a:rPr lang="en-US" sz="2000" dirty="0" err="1" smtClean="0"/>
              <a:t>аналгезију</a:t>
            </a:r>
            <a:r>
              <a:rPr lang="en-US" sz="2000" dirty="0" smtClean="0"/>
              <a:t>)</a:t>
            </a:r>
            <a:endParaRPr lang="sr-Cyrl-RS" sz="2000" dirty="0" smtClean="0"/>
          </a:p>
          <a:p>
            <a:pPr eaLnBrk="1" hangingPunct="1"/>
            <a:r>
              <a:rPr lang="sr-Cyrl-RS" sz="2000" dirty="0" smtClean="0"/>
              <a:t>Ноциоцептински/орфанин </a:t>
            </a:r>
            <a:r>
              <a:rPr lang="sr-Latn-RS" sz="2000" i="1" dirty="0" smtClean="0"/>
              <a:t>FQ</a:t>
            </a:r>
            <a:r>
              <a:rPr lang="sr-Cyrl-RS" sz="2000" dirty="0" smtClean="0"/>
              <a:t> рецептор (“рецептор сличан опиоидним рецепторима-подтип 1”)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Механизам дејства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363272" cy="4525962"/>
          </a:xfrm>
        </p:spPr>
        <p:txBody>
          <a:bodyPr/>
          <a:lstStyle/>
          <a:p>
            <a:r>
              <a:rPr lang="sr-Cyrl-RS" sz="2400" dirty="0" smtClean="0"/>
              <a:t>Опиоидни рецептори су рецептори везани за </a:t>
            </a:r>
            <a:r>
              <a:rPr lang="sr-Latn-RS" sz="2400" i="1" dirty="0" smtClean="0"/>
              <a:t>G</a:t>
            </a:r>
            <a:r>
              <a:rPr lang="sr-Cyrl-RS" sz="2400" dirty="0" smtClean="0"/>
              <a:t>-протеине</a:t>
            </a:r>
          </a:p>
          <a:p>
            <a:r>
              <a:rPr lang="sr-Cyrl-RS" sz="2400" dirty="0" smtClean="0"/>
              <a:t>Опиоидни рецептори за регулацију бола су размештени на путевима преноса информације о болу и на структурама ЦНС које врше обраду такве информације</a:t>
            </a:r>
            <a:endParaRPr lang="en-US" sz="2400" dirty="0" smtClean="0"/>
          </a:p>
          <a:p>
            <a:r>
              <a:rPr lang="sr-Cyrl-RS" sz="2400" dirty="0" smtClean="0"/>
              <a:t>Резултат њихове активације је смањење самог осећаја бола и доживљаја бола у свести пацијента</a:t>
            </a:r>
          </a:p>
          <a:p>
            <a:pPr lvl="0"/>
            <a:r>
              <a:rPr lang="sr-Cyrl-RS" sz="2400" dirty="0" smtClean="0">
                <a:solidFill>
                  <a:srgbClr val="000000"/>
                </a:solidFill>
              </a:rPr>
              <a:t>Опиоидни аналгетици заједно са ендогеним опиодима врше суптилну модулацију ноциоцептивне неуротрансмисије/перцепције</a:t>
            </a:r>
            <a:endParaRPr lang="sr-Cyrl-RS" sz="2400" dirty="0" smtClean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Ендогени опиоиди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Природне супстанце које се везују за опиоидне рецепторе</a:t>
            </a:r>
          </a:p>
          <a:p>
            <a:pPr lvl="1">
              <a:buFont typeface="Wingdings" pitchFamily="2" charset="2"/>
              <a:buChar char="§"/>
            </a:pPr>
            <a:r>
              <a:rPr lang="sr-Cyrl-RS" sz="2400" dirty="0" smtClean="0"/>
              <a:t>Енкефалини (леу- и мет-енкефалин) - </a:t>
            </a:r>
            <a:r>
              <a:rPr lang="en-US" sz="2400" dirty="0" smtClean="0">
                <a:sym typeface="Symbol" pitchFamily="18" charset="2"/>
              </a:rPr>
              <a:t></a:t>
            </a:r>
            <a:r>
              <a:rPr lang="sr-Cyrl-RS" sz="2400" dirty="0" smtClean="0">
                <a:sym typeface="Symbol" pitchFamily="18" charset="2"/>
              </a:rPr>
              <a:t> </a:t>
            </a:r>
            <a:r>
              <a:rPr lang="en-US" sz="2400" dirty="0" err="1" smtClean="0"/>
              <a:t>рецептори</a:t>
            </a:r>
            <a:r>
              <a:rPr lang="en-US" sz="2400" dirty="0" smtClean="0"/>
              <a:t> </a:t>
            </a:r>
            <a:endParaRPr lang="sr-Cyrl-RS" sz="2400" dirty="0" smtClean="0"/>
          </a:p>
          <a:p>
            <a:pPr lvl="1">
              <a:buFont typeface="Wingdings" pitchFamily="2" charset="2"/>
              <a:buChar char="§"/>
            </a:pPr>
            <a:r>
              <a:rPr lang="sr-Cyrl-RS" sz="2400" dirty="0" smtClean="0"/>
              <a:t>Бета-ендорфин - </a:t>
            </a:r>
            <a:r>
              <a:rPr lang="en-US" sz="2400" cap="all" dirty="0" smtClean="0">
                <a:sym typeface="Symbol" pitchFamily="18" charset="2"/>
              </a:rPr>
              <a:t></a:t>
            </a:r>
            <a:r>
              <a:rPr lang="sr-Cyrl-RS" sz="2400" dirty="0" smtClean="0">
                <a:sym typeface="Symbol" pitchFamily="18" charset="2"/>
              </a:rPr>
              <a:t> </a:t>
            </a:r>
            <a:r>
              <a:rPr lang="en-US" sz="2400" dirty="0" err="1" smtClean="0"/>
              <a:t>рецептор</a:t>
            </a:r>
            <a:r>
              <a:rPr lang="sr-Cyrl-RS" sz="2400" dirty="0" smtClean="0"/>
              <a:t>и</a:t>
            </a:r>
          </a:p>
          <a:p>
            <a:pPr lvl="1">
              <a:buFont typeface="Wingdings" pitchFamily="2" charset="2"/>
              <a:buChar char="§"/>
            </a:pPr>
            <a:r>
              <a:rPr lang="sr-Cyrl-RS" sz="2400" dirty="0" smtClean="0"/>
              <a:t>Дајнорфини (А и Б) - </a:t>
            </a:r>
            <a:r>
              <a:rPr lang="en-US" sz="2400" dirty="0" smtClean="0">
                <a:sym typeface="Symbol" pitchFamily="18" charset="2"/>
              </a:rPr>
              <a:t></a:t>
            </a:r>
            <a:r>
              <a:rPr lang="sr-Cyrl-RS" sz="2400" dirty="0" smtClean="0">
                <a:sym typeface="Symbol" pitchFamily="18" charset="2"/>
              </a:rPr>
              <a:t> </a:t>
            </a:r>
            <a:r>
              <a:rPr lang="en-US" sz="2400" dirty="0" err="1" smtClean="0"/>
              <a:t>рецептори</a:t>
            </a:r>
            <a:endParaRPr lang="sr-Cyrl-RS" sz="2400" dirty="0" smtClean="0"/>
          </a:p>
          <a:p>
            <a:pPr lvl="1">
              <a:buNone/>
            </a:pPr>
            <a:r>
              <a:rPr lang="sr-Cyrl-RS" sz="2400" dirty="0" smtClean="0"/>
              <a:t>*  дајнорфин А – у кичменој мождини изазива сензитизацију ноциоцептивне неуротрансмисије и доводи до дуготрајне хипералгезије</a:t>
            </a:r>
          </a:p>
          <a:p>
            <a:pPr lvl="1">
              <a:buFont typeface="Wingdings" pitchFamily="2" charset="2"/>
              <a:buChar char="§"/>
            </a:pPr>
            <a:r>
              <a:rPr lang="sr-Cyrl-RS" sz="2400" dirty="0" smtClean="0"/>
              <a:t>Ендоморфини (1 и 2) - </a:t>
            </a:r>
            <a:r>
              <a:rPr lang="en-US" sz="2400" cap="all" dirty="0" smtClean="0">
                <a:sym typeface="Symbol" pitchFamily="18" charset="2"/>
              </a:rPr>
              <a:t></a:t>
            </a:r>
            <a:r>
              <a:rPr lang="sr-Cyrl-RS" sz="2400" dirty="0" smtClean="0">
                <a:sym typeface="Symbol" pitchFamily="18" charset="2"/>
              </a:rPr>
              <a:t> </a:t>
            </a:r>
            <a:r>
              <a:rPr lang="en-US" sz="2400" dirty="0" err="1" smtClean="0"/>
              <a:t>рецептор</a:t>
            </a:r>
            <a:r>
              <a:rPr lang="sr-Cyrl-RS" sz="2400" dirty="0" smtClean="0"/>
              <a:t>и???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Подела опиоидних аналгетика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79512" y="1988840"/>
          <a:ext cx="8784977" cy="46688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0241"/>
                <a:gridCol w="1584176"/>
                <a:gridCol w="1584176"/>
                <a:gridCol w="1944216"/>
                <a:gridCol w="1512168"/>
              </a:tblGrid>
              <a:tr h="815116"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Хемијска група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Снажни</a:t>
                      </a:r>
                      <a:r>
                        <a:rPr lang="sr-Cyrl-RS" sz="1600" baseline="0" dirty="0" smtClean="0"/>
                        <a:t> </a:t>
                      </a:r>
                      <a:r>
                        <a:rPr lang="sr-Cyrl-RS" sz="1600" dirty="0" smtClean="0"/>
                        <a:t>агонисти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Благи до умерени агонисти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Мешовити агонисти/антаго- нисти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sr-Cyrl-RS" sz="1600" dirty="0" smtClean="0"/>
                        <a:t>Антитусици</a:t>
                      </a:r>
                      <a:endParaRPr lang="en-US" sz="1600" dirty="0" smtClean="0"/>
                    </a:p>
                  </a:txBody>
                  <a:tcPr/>
                </a:tc>
              </a:tr>
              <a:tr h="663167"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фенантрени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морфин и деривати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кодеин и</a:t>
                      </a:r>
                      <a:r>
                        <a:rPr lang="sr-Cyrl-RS" sz="1600" baseline="0" dirty="0" smtClean="0"/>
                        <a:t> деривати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налбуфин</a:t>
                      </a:r>
                    </a:p>
                    <a:p>
                      <a:r>
                        <a:rPr lang="sr-Cyrl-RS" sz="1600" dirty="0" smtClean="0"/>
                        <a:t>бупренорфин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кодеин</a:t>
                      </a:r>
                      <a:endParaRPr lang="en-US" sz="1600" dirty="0"/>
                    </a:p>
                  </a:txBody>
                  <a:tcPr/>
                </a:tc>
              </a:tr>
              <a:tr h="589934"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фенилхептил-амини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метадон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пропоксифен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буторфанол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левопропо-ксифен</a:t>
                      </a:r>
                      <a:endParaRPr lang="en-US" sz="1600" dirty="0"/>
                    </a:p>
                  </a:txBody>
                  <a:tcPr/>
                </a:tc>
              </a:tr>
              <a:tr h="815116"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фенилпиперидини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меперидин</a:t>
                      </a:r>
                    </a:p>
                    <a:p>
                      <a:r>
                        <a:rPr lang="sr-Cyrl-RS" sz="1600" dirty="0" smtClean="0"/>
                        <a:t>фентанил и деривати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лоперамид</a:t>
                      </a:r>
                    </a:p>
                    <a:p>
                      <a:r>
                        <a:rPr lang="sr-Cyrl-RS" sz="1600" dirty="0" smtClean="0"/>
                        <a:t>дифеноксилат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/>
                </a:tc>
              </a:tr>
              <a:tr h="589934"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морфинани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леворфанол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декстро-меторфан</a:t>
                      </a:r>
                      <a:endParaRPr lang="en-US" sz="1600" dirty="0"/>
                    </a:p>
                  </a:txBody>
                  <a:tcPr/>
                </a:tc>
              </a:tr>
              <a:tr h="589934"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бензоморфани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пентазоцин</a:t>
                      </a:r>
                    </a:p>
                    <a:p>
                      <a:r>
                        <a:rPr lang="sr-Cyrl-RS" sz="1600" dirty="0" smtClean="0"/>
                        <a:t>дезоцин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</a:tr>
              <a:tr h="589934"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друго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sz="1600" dirty="0" smtClean="0"/>
                        <a:t>трамадол, тапентадол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 smtClean="0"/>
              <a:t>Фармакокинетика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sr-Cyrl-CS" sz="2400" dirty="0" smtClean="0"/>
              <a:t>Д</a:t>
            </a:r>
            <a:r>
              <a:rPr lang="en-US" sz="2400" dirty="0" err="1" smtClean="0"/>
              <a:t>обр</a:t>
            </a:r>
            <a:r>
              <a:rPr lang="sr-Cyrl-RS" sz="2400" dirty="0" smtClean="0"/>
              <a:t>а </a:t>
            </a:r>
            <a:r>
              <a:rPr lang="en-US" sz="2400" dirty="0" err="1" smtClean="0"/>
              <a:t>апсор</a:t>
            </a:r>
            <a:r>
              <a:rPr lang="sr-Cyrl-RS" sz="2400" dirty="0" smtClean="0"/>
              <a:t>пција </a:t>
            </a:r>
            <a:r>
              <a:rPr lang="en-US" sz="2400" dirty="0" err="1" smtClean="0"/>
              <a:t>из</a:t>
            </a:r>
            <a:r>
              <a:rPr lang="en-US" sz="2400" dirty="0" smtClean="0"/>
              <a:t> </a:t>
            </a:r>
            <a:r>
              <a:rPr lang="sr-Cyrl-RS" sz="2400" dirty="0" smtClean="0"/>
              <a:t>ГИТ и дистрибуција у ткивима, </a:t>
            </a:r>
            <a:r>
              <a:rPr lang="en-US" sz="2400" dirty="0" smtClean="0"/>
              <a:t> </a:t>
            </a:r>
            <a:r>
              <a:rPr lang="en-US" sz="2400" dirty="0" err="1" smtClean="0"/>
              <a:t>укључујући</a:t>
            </a:r>
            <a:r>
              <a:rPr lang="en-US" sz="2400" dirty="0" smtClean="0"/>
              <a:t> </a:t>
            </a:r>
            <a:r>
              <a:rPr lang="sr-Cyrl-RS" sz="2400" dirty="0" smtClean="0"/>
              <a:t>и </a:t>
            </a:r>
            <a:r>
              <a:rPr lang="en-US" sz="2400" dirty="0" smtClean="0"/>
              <a:t>ЦНС</a:t>
            </a:r>
            <a:endParaRPr lang="sr-Cyrl-CS" sz="2400" dirty="0" smtClean="0"/>
          </a:p>
          <a:p>
            <a:pPr eaLnBrk="1" hangingPunct="1"/>
            <a:r>
              <a:rPr lang="en-US" sz="2400" dirty="0" err="1" smtClean="0"/>
              <a:t>Неки</a:t>
            </a:r>
            <a:r>
              <a:rPr lang="en-US" sz="2400" dirty="0" smtClean="0"/>
              <a:t> </a:t>
            </a:r>
            <a:r>
              <a:rPr lang="en-US" sz="2400" dirty="0" err="1" smtClean="0"/>
              <a:t>од</a:t>
            </a:r>
            <a:r>
              <a:rPr lang="en-US" sz="2400" dirty="0" smtClean="0"/>
              <a:t> </a:t>
            </a:r>
            <a:r>
              <a:rPr lang="en-US" sz="2400" dirty="0" err="1" smtClean="0"/>
              <a:t>њих</a:t>
            </a:r>
            <a:r>
              <a:rPr lang="en-US" sz="2400" dirty="0" smtClean="0"/>
              <a:t>, </a:t>
            </a:r>
            <a:r>
              <a:rPr lang="en-US" sz="2400" dirty="0" err="1" smtClean="0"/>
              <a:t>нпр</a:t>
            </a:r>
            <a:r>
              <a:rPr lang="en-US" sz="2400" dirty="0" smtClean="0"/>
              <a:t>. </a:t>
            </a:r>
            <a:r>
              <a:rPr lang="en-US" sz="2400" dirty="0" err="1" smtClean="0"/>
              <a:t>морфин</a:t>
            </a:r>
            <a:r>
              <a:rPr lang="sr-Cyrl-RS" sz="2400" dirty="0" smtClean="0"/>
              <a:t>,</a:t>
            </a:r>
            <a:r>
              <a:rPr lang="en-US" sz="2400" dirty="0" smtClean="0"/>
              <a:t> </a:t>
            </a:r>
            <a:r>
              <a:rPr lang="en-US" sz="2400" dirty="0" err="1" smtClean="0"/>
              <a:t>брзо</a:t>
            </a:r>
            <a:r>
              <a:rPr lang="en-US" sz="2400" dirty="0" smtClean="0"/>
              <a:t> </a:t>
            </a:r>
            <a:r>
              <a:rPr lang="sr-Cyrl-RS" sz="2400" dirty="0" smtClean="0"/>
              <a:t>се </a:t>
            </a:r>
            <a:r>
              <a:rPr lang="en-US" sz="2400" dirty="0" err="1" smtClean="0"/>
              <a:t>метаболишу</a:t>
            </a:r>
            <a:r>
              <a:rPr lang="en-US" sz="2400" dirty="0" smtClean="0"/>
              <a:t> у </a:t>
            </a:r>
            <a:r>
              <a:rPr lang="en-US" sz="2400" dirty="0" err="1" smtClean="0"/>
              <a:t>јетри</a:t>
            </a:r>
            <a:r>
              <a:rPr lang="en-US" sz="2400" dirty="0" smtClean="0"/>
              <a:t> и </a:t>
            </a:r>
            <a:r>
              <a:rPr lang="en-US" sz="2400" dirty="0" err="1" smtClean="0"/>
              <a:t>стварају</a:t>
            </a:r>
            <a:r>
              <a:rPr lang="en-US" sz="2400" dirty="0" smtClean="0"/>
              <a:t> </a:t>
            </a:r>
            <a:r>
              <a:rPr lang="en-US" sz="2400" dirty="0" err="1" smtClean="0"/>
              <a:t>активне</a:t>
            </a:r>
            <a:r>
              <a:rPr lang="en-US" sz="2400" dirty="0" smtClean="0"/>
              <a:t> </a:t>
            </a:r>
            <a:r>
              <a:rPr lang="en-US" sz="2400" dirty="0" err="1" smtClean="0"/>
              <a:t>метаболите</a:t>
            </a:r>
            <a:r>
              <a:rPr lang="sr-Cyrl-RS" sz="2400" dirty="0" smtClean="0"/>
              <a:t> (морфин-3 и -6 глукуронид)</a:t>
            </a:r>
            <a:r>
              <a:rPr lang="en-US" sz="2400" dirty="0" smtClean="0"/>
              <a:t> </a:t>
            </a:r>
            <a:r>
              <a:rPr lang="sr-Cyrl-RS" sz="2400" dirty="0" smtClean="0"/>
              <a:t>који се излучују преко бубрега</a:t>
            </a:r>
            <a:endParaRPr lang="sr-Cyrl-CS" sz="2400" dirty="0" smtClean="0"/>
          </a:p>
          <a:p>
            <a:pPr eaLnBrk="1" hangingPunct="1"/>
            <a:r>
              <a:rPr lang="en-US" sz="2400" dirty="0" err="1" smtClean="0"/>
              <a:t>Нор-метаболити</a:t>
            </a:r>
            <a:r>
              <a:rPr lang="en-US" sz="2400" dirty="0" smtClean="0"/>
              <a:t> </a:t>
            </a:r>
            <a:r>
              <a:rPr lang="en-US" sz="2400" dirty="0" err="1" smtClean="0"/>
              <a:t>меперидина</a:t>
            </a:r>
            <a:r>
              <a:rPr lang="en-US" sz="2400" dirty="0" smtClean="0"/>
              <a:t> и </a:t>
            </a:r>
            <a:r>
              <a:rPr lang="en-US" sz="2400" dirty="0" err="1" smtClean="0"/>
              <a:t>пропоксифена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имају</a:t>
            </a:r>
            <a:r>
              <a:rPr lang="en-US" sz="2400" dirty="0" smtClean="0"/>
              <a:t> </a:t>
            </a:r>
            <a:r>
              <a:rPr lang="en-US" sz="2400" dirty="0" err="1" smtClean="0"/>
              <a:t>ексцитаторни</a:t>
            </a:r>
            <a:r>
              <a:rPr lang="en-US" sz="2400" dirty="0" smtClean="0"/>
              <a:t> </a:t>
            </a:r>
            <a:r>
              <a:rPr lang="en-US" sz="2400" dirty="0" err="1" smtClean="0"/>
              <a:t>ефекат</a:t>
            </a:r>
            <a:endParaRPr lang="sr-Cyrl-CS" sz="2400" dirty="0" smtClean="0"/>
          </a:p>
          <a:p>
            <a:pPr eaLnBrk="1" hangingPunct="1"/>
            <a:r>
              <a:rPr lang="sr-Cyrl-RS" sz="2400" dirty="0" smtClean="0"/>
              <a:t>Труднице су појачано осетљиве на опиоиде, нарочито на морфин, јер јетра фетуса има врло мали капацитет да га метаболише</a:t>
            </a:r>
            <a:r>
              <a:rPr lang="sr-Cyrl-RS" sz="2400" b="1" dirty="0" smtClean="0"/>
              <a:t>, </a:t>
            </a:r>
            <a:r>
              <a:rPr lang="sr-Cyrl-RS" sz="2400" dirty="0" smtClean="0"/>
              <a:t>те се зато морају  </a:t>
            </a:r>
            <a:r>
              <a:rPr lang="en-US" sz="2400" dirty="0" err="1" smtClean="0"/>
              <a:t>веома</a:t>
            </a:r>
            <a:r>
              <a:rPr lang="en-US" sz="2400" dirty="0" smtClean="0"/>
              <a:t> </a:t>
            </a:r>
            <a:r>
              <a:rPr lang="en-US" sz="2400" dirty="0" err="1" smtClean="0"/>
              <a:t>опрезно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примењивати</a:t>
            </a:r>
            <a:r>
              <a:rPr lang="en-US" sz="2400" dirty="0" smtClean="0"/>
              <a:t> </a:t>
            </a:r>
            <a:r>
              <a:rPr lang="sr-Cyrl-RS" sz="2400" dirty="0" smtClean="0"/>
              <a:t>у трудноћи</a:t>
            </a:r>
            <a:endParaRPr lang="en-US" sz="2400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Аналгезија/Опиоидни аналгетици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63538" indent="-363538">
              <a:lnSpc>
                <a:spcPct val="80000"/>
              </a:lnSpc>
            </a:pPr>
            <a:r>
              <a:rPr lang="sr-Cyrl-CS" sz="2400" dirty="0" smtClean="0"/>
              <a:t>Ефикасност ОА зависи од карактеристика и бола и пацијента </a:t>
            </a:r>
          </a:p>
          <a:p>
            <a:pPr marL="363538" indent="-363538">
              <a:lnSpc>
                <a:spcPct val="80000"/>
              </a:lnSpc>
            </a:pPr>
            <a:r>
              <a:rPr lang="sr-Cyrl-CS" sz="2400" dirty="0" smtClean="0"/>
              <a:t>Не постоји бол потпуно резистентан на ОА</a:t>
            </a:r>
          </a:p>
          <a:p>
            <a:pPr marL="363538" indent="-363538">
              <a:lnSpc>
                <a:spcPct val="80000"/>
              </a:lnSpc>
            </a:pPr>
            <a:r>
              <a:rPr lang="sr-Cyrl-CS" sz="2400" dirty="0" smtClean="0"/>
              <a:t>Треба их дозирати континуирано</a:t>
            </a:r>
          </a:p>
          <a:p>
            <a:pPr marL="363538" indent="-363538">
              <a:lnSpc>
                <a:spcPct val="80000"/>
              </a:lnSpc>
            </a:pPr>
            <a:r>
              <a:rPr lang="sr-Cyrl-CS" sz="2400" dirty="0" smtClean="0"/>
              <a:t>“Аналгезија коју контролише пацијент”</a:t>
            </a:r>
          </a:p>
          <a:p>
            <a:pPr marL="363538" indent="-363538">
              <a:lnSpc>
                <a:spcPct val="80000"/>
              </a:lnSpc>
            </a:pPr>
            <a:r>
              <a:rPr lang="sr-Cyrl-CS" sz="2400" dirty="0" smtClean="0"/>
              <a:t>Осим бола, ублажавају и анксиозност, несаницу и упоран суви кашаљ</a:t>
            </a:r>
          </a:p>
          <a:p>
            <a:pPr marL="363538" indent="-363538">
              <a:lnSpc>
                <a:spcPct val="80000"/>
              </a:lnSpc>
            </a:pPr>
            <a:r>
              <a:rPr lang="sr-Cyrl-CS" sz="2400" dirty="0" smtClean="0"/>
              <a:t>10-20% случајева незадовољавајуће аналгезије:</a:t>
            </a:r>
          </a:p>
          <a:p>
            <a:pPr marL="1371600" lvl="2" indent="-457200">
              <a:lnSpc>
                <a:spcPct val="80000"/>
              </a:lnSpc>
              <a:buFont typeface="Wingdings" pitchFamily="2" charset="2"/>
              <a:buChar char="ü"/>
            </a:pPr>
            <a:r>
              <a:rPr lang="sr-Cyrl-CS" dirty="0" smtClean="0"/>
              <a:t>неуропатски бол</a:t>
            </a:r>
          </a:p>
          <a:p>
            <a:pPr marL="1371600" lvl="2" indent="-457200">
              <a:lnSpc>
                <a:spcPct val="80000"/>
              </a:lnSpc>
              <a:buFont typeface="Wingdings" pitchFamily="2" charset="2"/>
              <a:buChar char="ü"/>
            </a:pPr>
            <a:r>
              <a:rPr lang="sr-Cyrl-CS" dirty="0" smtClean="0"/>
              <a:t>провоцирани коштани бол</a:t>
            </a:r>
          </a:p>
          <a:p>
            <a:pPr marL="1371600" lvl="2" indent="-457200">
              <a:lnSpc>
                <a:spcPct val="80000"/>
              </a:lnSpc>
              <a:buFont typeface="Wingdings" pitchFamily="2" charset="2"/>
              <a:buChar char="ü"/>
            </a:pPr>
            <a:r>
              <a:rPr lang="sr-Cyrl-CS" dirty="0" smtClean="0"/>
              <a:t>панкреасни бол</a:t>
            </a:r>
          </a:p>
          <a:p>
            <a:pPr marL="1371600" lvl="2" indent="-457200">
              <a:lnSpc>
                <a:spcPct val="80000"/>
              </a:lnSpc>
              <a:buFont typeface="Wingdings" pitchFamily="2" charset="2"/>
              <a:buChar char="ü"/>
            </a:pPr>
            <a:r>
              <a:rPr lang="sr-Cyrl-CS" dirty="0" smtClean="0"/>
              <a:t>бол због мишићног спазма (колика, односно спазам попречно-пругасте мускулатуре)</a:t>
            </a:r>
            <a:endParaRPr lang="en-US" sz="2400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Толеранција (укрштена) после примене ОА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CS" sz="2400" dirty="0" smtClean="0"/>
              <a:t>Углавном после дуже употребе, варијабилна је у погледу брзине настајања, степена и трајања</a:t>
            </a:r>
          </a:p>
          <a:p>
            <a:r>
              <a:rPr lang="sr-Cyrl-CS" sz="2400" dirty="0" smtClean="0"/>
              <a:t>Брже се развија код примене већих доза у краћим дозним интервалима</a:t>
            </a:r>
          </a:p>
          <a:p>
            <a:r>
              <a:rPr lang="sr-Cyrl-CS" sz="2400" dirty="0" smtClean="0"/>
              <a:t>Обично не представља велики проблем, јер се може превазићи</a:t>
            </a:r>
            <a:r>
              <a:rPr lang="sr-Cyrl-CS" sz="2800" dirty="0" smtClean="0"/>
              <a:t>:</a:t>
            </a:r>
          </a:p>
          <a:p>
            <a:pPr marL="1214438" lvl="1" indent="-533400">
              <a:lnSpc>
                <a:spcPct val="90000"/>
              </a:lnSpc>
              <a:buFontTx/>
              <a:buAutoNum type="arabicPeriod"/>
            </a:pPr>
            <a:r>
              <a:rPr lang="sr-Cyrl-CS" sz="2400" dirty="0" smtClean="0"/>
              <a:t>преласком на јачи аналгетик</a:t>
            </a:r>
          </a:p>
          <a:p>
            <a:pPr marL="1214438" lvl="1" indent="-533400">
              <a:lnSpc>
                <a:spcPct val="90000"/>
              </a:lnSpc>
              <a:buFontTx/>
              <a:buAutoNum type="arabicPeriod"/>
            </a:pPr>
            <a:r>
              <a:rPr lang="sr-Cyrl-CS" sz="2400" dirty="0" smtClean="0"/>
              <a:t>применом кетамина или мемантина</a:t>
            </a:r>
          </a:p>
          <a:p>
            <a:pPr marL="363538" indent="-363538">
              <a:lnSpc>
                <a:spcPct val="90000"/>
              </a:lnSpc>
            </a:pPr>
            <a:r>
              <a:rPr lang="sr-Cyrl-CS" sz="2400" dirty="0" smtClean="0"/>
              <a:t>Диференцијално дијагностички: појачање бола због прогресије болести</a:t>
            </a:r>
            <a:endParaRPr lang="sr-Cyrl-RS" sz="2400" dirty="0" smtClean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Зависност после примене опиоидних аналгетика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287588"/>
            <a:ext cx="8208912" cy="4525962"/>
          </a:xfrm>
        </p:spPr>
        <p:txBody>
          <a:bodyPr/>
          <a:lstStyle/>
          <a:p>
            <a:r>
              <a:rPr lang="sr-Cyrl-RS" sz="2400" dirty="0" smtClean="0"/>
              <a:t>После дуже употребе (злоупотребе), углавном под условом да је особа већ развила толеранцију</a:t>
            </a:r>
          </a:p>
          <a:p>
            <a:r>
              <a:rPr lang="sr-Cyrl-RS" sz="2400" dirty="0" smtClean="0"/>
              <a:t>Највише се злоупотребљава хероин (диацетил-морфин) због велике липосолубилности</a:t>
            </a:r>
          </a:p>
          <a:p>
            <a:r>
              <a:rPr lang="sr-Cyrl-RS" sz="2400" dirty="0" smtClean="0"/>
              <a:t>Физичка зависност – услед наглог прекида примене лека долази до апстиненцијалног синдрома:</a:t>
            </a:r>
            <a:r>
              <a:rPr lang="sr-Cyrl-RS" sz="2800" dirty="0" smtClean="0"/>
              <a:t> </a:t>
            </a:r>
            <a:r>
              <a:rPr lang="sr-Cyrl-RS" sz="2400" dirty="0" smtClean="0"/>
              <a:t>мидријаза, грозница, презнојавање, мучнина и повраћање, дијареја, анксиозност, несаница, дисфорија, пораст крвног притиска, хладна и најежена кожа (“хладна ћурка”)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Најважнија нежељена дејства</a:t>
            </a:r>
            <a:endParaRPr lang="en-US" dirty="0"/>
          </a:p>
        </p:txBody>
      </p:sp>
      <p:graphicFrame>
        <p:nvGraphicFramePr>
          <p:cNvPr id="4" name="Group 56"/>
          <p:cNvGraphicFramePr>
            <a:graphicFrameLocks noGrp="1"/>
          </p:cNvGraphicFramePr>
          <p:nvPr/>
        </p:nvGraphicFramePr>
        <p:xfrm>
          <a:off x="468313" y="2348880"/>
          <a:ext cx="8207375" cy="4175747"/>
        </p:xfrm>
        <a:graphic>
          <a:graphicData uri="http://schemas.openxmlformats.org/drawingml/2006/table">
            <a:tbl>
              <a:tblPr/>
              <a:tblGrid>
                <a:gridCol w="1997075"/>
                <a:gridCol w="6210300"/>
              </a:tblGrid>
              <a:tr h="1263466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Cyrl-C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Опстипација</a:t>
                      </a:r>
                      <a:endParaRPr kumimoji="0" lang="sr-Cyrl-C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>
                          <a:tab pos="115888" algn="l"/>
                          <a:tab pos="290513" algn="l"/>
                        </a:tabLst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Највећи проблем за већину болесника 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>
                          <a:tab pos="115888" algn="l"/>
                          <a:tab pos="290513" algn="l"/>
                        </a:tabLst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 јавља се толеранција</a:t>
                      </a:r>
                    </a:p>
                  </a:txBody>
                  <a:tcPr marL="13716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30753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Cyrl-C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Мучнина и повраћање</a:t>
                      </a:r>
                      <a:endParaRPr kumimoji="0" lang="sr-Cyrl-CS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Обично на самом почетку лечења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Ризик већи код пацијената који нису лечени ОА и после примене већих доза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Релативно брзо се развија толеранција</a:t>
                      </a:r>
                    </a:p>
                  </a:txBody>
                  <a:tcPr marL="13716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8152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Cyrl-CS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Седација</a:t>
                      </a:r>
                      <a:endParaRPr kumimoji="0" lang="sr-Cyrl-CS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На почетку лечења, брзо се губи (толеранција)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Ако потраје, искључити друге узроке</a:t>
                      </a:r>
                      <a:endParaRPr kumimoji="0" lang="sr-Cyrl-C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3716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Парацетамол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686800" cy="4525962"/>
          </a:xfrm>
        </p:spPr>
        <p:txBody>
          <a:bodyPr/>
          <a:lstStyle/>
          <a:p>
            <a:r>
              <a:rPr lang="sr-Cyrl-RS" sz="2800" dirty="0" smtClean="0"/>
              <a:t>Симптоматски терапија: аналгетско и антипиретичко дејство</a:t>
            </a:r>
          </a:p>
          <a:p>
            <a:r>
              <a:rPr lang="sr-Cyrl-RS" sz="2800" dirty="0" smtClean="0"/>
              <a:t>Механизам дејства није прецизно установљен (централно и периферно деловање)</a:t>
            </a:r>
          </a:p>
          <a:p>
            <a:r>
              <a:rPr lang="sr-Cyrl-RS" sz="2800" dirty="0" smtClean="0"/>
              <a:t>Лечење благих и умерених болова, антипиретик је првог избора код свих старосних група пацијената</a:t>
            </a:r>
          </a:p>
          <a:p>
            <a:r>
              <a:rPr lang="sr-Cyrl-RS" sz="2800" dirty="0" smtClean="0"/>
              <a:t>Сируп/орални раствор/суспензија, супозиторије, интравенска инфузија (постопертивни бол</a:t>
            </a:r>
            <a:r>
              <a:rPr lang="sr-Cyrl-RS" sz="2800" dirty="0" smtClean="0"/>
              <a:t>)</a:t>
            </a:r>
            <a:endParaRPr 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Најважнија нежељена дејства</a:t>
            </a:r>
            <a:endParaRPr lang="en-US" dirty="0"/>
          </a:p>
        </p:txBody>
      </p:sp>
      <p:graphicFrame>
        <p:nvGraphicFramePr>
          <p:cNvPr id="4" name="Group 40"/>
          <p:cNvGraphicFramePr>
            <a:graphicFrameLocks noGrp="1"/>
          </p:cNvGraphicFramePr>
          <p:nvPr/>
        </p:nvGraphicFramePr>
        <p:xfrm>
          <a:off x="468313" y="2348880"/>
          <a:ext cx="8352159" cy="3765187"/>
        </p:xfrm>
        <a:graphic>
          <a:graphicData uri="http://schemas.openxmlformats.org/drawingml/2006/table">
            <a:tbl>
              <a:tblPr/>
              <a:tblGrid>
                <a:gridCol w="2232627"/>
                <a:gridCol w="6119532"/>
              </a:tblGrid>
              <a:tr h="216024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Cyrl-C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Депресија дисања</a:t>
                      </a:r>
                      <a:endParaRPr kumimoji="0" lang="sr-Cyrl-C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Не јавља код примене одговарајућих доза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Бол осетљив на ОА штити пацијента од депресије дисања (ЦНС-а уопште)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Никад не настаје нагло, развија се толеранција </a:t>
                      </a:r>
                    </a:p>
                  </a:txBody>
                  <a:tcPr marL="13716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604947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Cyrl-CS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Рани знаци токсичности</a:t>
                      </a:r>
                      <a:endParaRPr kumimoji="0" lang="sr-Cyrl-C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anchorCtr="1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Агитација 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Кошмарни ("живи") снови 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Оптичке псеудохалуцинације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Wingdings" pitchFamily="2" charset="2"/>
                        <a:buChar char="Ø"/>
                        <a:tabLst/>
                      </a:pPr>
                      <a:r>
                        <a:rPr kumimoji="0" lang="sr-Cyrl-C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Миоклонус</a:t>
                      </a:r>
                      <a:endParaRPr kumimoji="0" lang="sr-Cyrl-C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137160"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467544" y="3645024"/>
          <a:ext cx="8352928" cy="8640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32248"/>
                <a:gridCol w="6120680"/>
              </a:tblGrid>
              <a:tr h="864096">
                <a:tc>
                  <a:txBody>
                    <a:bodyPr/>
                    <a:lstStyle/>
                    <a:p>
                      <a:pPr algn="ctr"/>
                      <a:r>
                        <a:rPr lang="sr-Cyrl-RS" sz="2400" b="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Ослобађање</a:t>
                      </a:r>
                      <a:r>
                        <a:rPr lang="sr-Cyrl-RS" sz="240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sr-Cyrl-RS" sz="2400" b="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хистамина</a:t>
                      </a:r>
                      <a:endParaRPr lang="en-US" sz="24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buFont typeface="Wingdings" pitchFamily="2" charset="2"/>
                        <a:buChar char="Ø"/>
                      </a:pPr>
                      <a:r>
                        <a:rPr lang="sr-Cyrl-RS" sz="2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Свраб, знојење, црвенило</a:t>
                      </a:r>
                      <a:r>
                        <a:rPr lang="sr-Cyrl-RS" sz="2000" b="0" baseline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коже, копривњача, </a:t>
                      </a:r>
                      <a:r>
                        <a:rPr lang="sr-Cyrl-RS" sz="2000" b="0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хипотензија, бронхоконстрикција (астма)</a:t>
                      </a:r>
                      <a:endParaRPr lang="en-US" sz="2000" b="0" dirty="0">
                        <a:solidFill>
                          <a:schemeClr val="tx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Морфин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sr-Cyrl-RS" sz="2400" dirty="0" smtClean="0"/>
              <a:t>Посебан афинитет за</a:t>
            </a:r>
            <a:r>
              <a:rPr lang="en-US" sz="2400" dirty="0" smtClean="0"/>
              <a:t> </a:t>
            </a:r>
            <a:r>
              <a:rPr lang="en-US" sz="2400" dirty="0" smtClean="0">
                <a:sym typeface="Symbol" pitchFamily="18" charset="2"/>
              </a:rPr>
              <a:t></a:t>
            </a:r>
            <a:r>
              <a:rPr lang="en-US" sz="2400" dirty="0" smtClean="0"/>
              <a:t>-</a:t>
            </a:r>
            <a:r>
              <a:rPr lang="en-US" sz="2400" dirty="0" err="1" smtClean="0"/>
              <a:t>опиоидне</a:t>
            </a:r>
            <a:r>
              <a:rPr lang="en-US" sz="2400" dirty="0" smtClean="0"/>
              <a:t> </a:t>
            </a:r>
            <a:r>
              <a:rPr lang="en-US" sz="2400" dirty="0" err="1" smtClean="0"/>
              <a:t>рецепторе</a:t>
            </a:r>
            <a:r>
              <a:rPr lang="sr-Cyrl-RS" sz="2400" dirty="0" smtClean="0"/>
              <a:t> које снажно активира</a:t>
            </a:r>
            <a:r>
              <a:rPr lang="en-US" sz="2400" dirty="0" smtClean="0"/>
              <a:t> </a:t>
            </a:r>
            <a:endParaRPr lang="sr-Cyrl-RS" sz="2400" dirty="0" smtClean="0"/>
          </a:p>
          <a:p>
            <a:pPr eaLnBrk="1" hangingPunct="1"/>
            <a:r>
              <a:rPr lang="sr-Cyrl-RS" sz="2400" dirty="0" smtClean="0"/>
              <a:t>Индикације:</a:t>
            </a:r>
          </a:p>
          <a:p>
            <a:pPr lvl="1" eaLnBrk="1" hangingPunct="1"/>
            <a:r>
              <a:rPr lang="sr-Cyrl-RS" sz="2400" dirty="0" smtClean="0"/>
              <a:t>Ле</a:t>
            </a:r>
            <a:r>
              <a:rPr lang="en-US" sz="2400" dirty="0" err="1" smtClean="0"/>
              <a:t>чење</a:t>
            </a:r>
            <a:r>
              <a:rPr lang="en-US" sz="2400" dirty="0" smtClean="0"/>
              <a:t> </a:t>
            </a:r>
            <a:r>
              <a:rPr lang="en-US" sz="2400" dirty="0" err="1" smtClean="0"/>
              <a:t>умереног</a:t>
            </a:r>
            <a:r>
              <a:rPr lang="en-US" sz="2400" dirty="0" smtClean="0"/>
              <a:t> </a:t>
            </a:r>
            <a:r>
              <a:rPr lang="en-US" sz="2400" dirty="0" err="1" smtClean="0"/>
              <a:t>до</a:t>
            </a:r>
            <a:r>
              <a:rPr lang="en-US" sz="2400" dirty="0" smtClean="0"/>
              <a:t> </a:t>
            </a:r>
            <a:r>
              <a:rPr lang="en-US" sz="2400" dirty="0" err="1" smtClean="0"/>
              <a:t>тешког</a:t>
            </a:r>
            <a:r>
              <a:rPr lang="en-US" sz="2400" dirty="0" smtClean="0"/>
              <a:t> </a:t>
            </a:r>
            <a:r>
              <a:rPr lang="en-US" sz="2400" dirty="0" err="1" smtClean="0"/>
              <a:t>бол</a:t>
            </a:r>
            <a:r>
              <a:rPr lang="sr-Cyrl-RS" sz="2400" dirty="0" smtClean="0"/>
              <a:t>а</a:t>
            </a:r>
          </a:p>
          <a:p>
            <a:pPr lvl="1" eaLnBrk="1" hangingPunct="1"/>
            <a:r>
              <a:rPr lang="sr-Cyrl-RS" sz="2400" dirty="0" smtClean="0"/>
              <a:t>П</a:t>
            </a:r>
            <a:r>
              <a:rPr lang="en-US" sz="2400" dirty="0" err="1" smtClean="0"/>
              <a:t>лућн</a:t>
            </a:r>
            <a:r>
              <a:rPr lang="sr-Cyrl-RS" sz="2400" dirty="0" smtClean="0"/>
              <a:t>и</a:t>
            </a:r>
            <a:r>
              <a:rPr lang="en-US" sz="2400" dirty="0" smtClean="0"/>
              <a:t> </a:t>
            </a:r>
            <a:r>
              <a:rPr lang="en-US" sz="2400" dirty="0" err="1" smtClean="0"/>
              <a:t>едем</a:t>
            </a:r>
            <a:r>
              <a:rPr lang="en-US" sz="2400" dirty="0" smtClean="0"/>
              <a:t> (</a:t>
            </a:r>
            <a:r>
              <a:rPr lang="en-US" sz="2400" dirty="0" err="1" smtClean="0"/>
              <a:t>смањује</a:t>
            </a:r>
            <a:r>
              <a:rPr lang="en-US" sz="2400" dirty="0" smtClean="0"/>
              <a:t> </a:t>
            </a:r>
            <a:r>
              <a:rPr lang="en-US" sz="2400" dirty="0" err="1" smtClean="0"/>
              <a:t>диспнеју</a:t>
            </a:r>
            <a:r>
              <a:rPr lang="en-US" sz="2400" dirty="0" smtClean="0"/>
              <a:t>)</a:t>
            </a:r>
            <a:endParaRPr lang="sr-Cyrl-RS" sz="2400" dirty="0" smtClean="0"/>
          </a:p>
          <a:p>
            <a:pPr lvl="1" eaLnBrk="1" hangingPunct="1"/>
            <a:r>
              <a:rPr lang="sr-Cyrl-RS" sz="2400" dirty="0" smtClean="0"/>
              <a:t>И</a:t>
            </a:r>
            <a:r>
              <a:rPr lang="en-US" sz="2400" dirty="0" err="1" smtClean="0"/>
              <a:t>нфаркта</a:t>
            </a:r>
            <a:r>
              <a:rPr lang="en-US" sz="2400" dirty="0" smtClean="0"/>
              <a:t> </a:t>
            </a:r>
            <a:r>
              <a:rPr lang="en-US" sz="2400" dirty="0" err="1" smtClean="0"/>
              <a:t>миокарда</a:t>
            </a:r>
            <a:endParaRPr lang="sr-Cyrl-RS" sz="2400" dirty="0" smtClean="0"/>
          </a:p>
          <a:p>
            <a:pPr lvl="1" eaLnBrk="1" hangingPunct="1"/>
            <a:r>
              <a:rPr lang="sr-Cyrl-RS" sz="2400" dirty="0" smtClean="0"/>
              <a:t>П</a:t>
            </a:r>
            <a:r>
              <a:rPr lang="en-US" sz="2400" dirty="0" err="1" smtClean="0"/>
              <a:t>ремедикација</a:t>
            </a:r>
            <a:r>
              <a:rPr lang="en-US" sz="2400" dirty="0" smtClean="0"/>
              <a:t> </a:t>
            </a:r>
            <a:r>
              <a:rPr lang="en-US" sz="2400" dirty="0" err="1" smtClean="0"/>
              <a:t>великим</a:t>
            </a:r>
            <a:r>
              <a:rPr lang="en-US" sz="2400" dirty="0" smtClean="0"/>
              <a:t> </a:t>
            </a:r>
            <a:r>
              <a:rPr lang="en-US" sz="2400" dirty="0" err="1" smtClean="0"/>
              <a:t>хируршким</a:t>
            </a:r>
            <a:r>
              <a:rPr lang="en-US" sz="2400" dirty="0" smtClean="0"/>
              <a:t> </a:t>
            </a:r>
            <a:r>
              <a:rPr lang="en-US" sz="2400" dirty="0" err="1" smtClean="0"/>
              <a:t>интевенцијама</a:t>
            </a:r>
            <a:r>
              <a:rPr lang="en-US" sz="2400" dirty="0" smtClean="0"/>
              <a:t>. </a:t>
            </a:r>
            <a:endParaRPr lang="sr-Cyrl-CS" sz="2400" dirty="0" smtClean="0"/>
          </a:p>
          <a:p>
            <a:pPr eaLnBrk="1" hangingPunct="1"/>
            <a:r>
              <a:rPr lang="en-US" sz="2400" dirty="0" err="1" smtClean="0"/>
              <a:t>Може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примењивати</a:t>
            </a:r>
            <a:r>
              <a:rPr lang="en-US" sz="2400" dirty="0" smtClean="0"/>
              <a:t> </a:t>
            </a:r>
            <a:r>
              <a:rPr lang="en-US" sz="2400" dirty="0" err="1" smtClean="0"/>
              <a:t>интравенски</a:t>
            </a:r>
            <a:r>
              <a:rPr lang="en-US" sz="2400" dirty="0" smtClean="0"/>
              <a:t>, </a:t>
            </a:r>
            <a:r>
              <a:rPr lang="en-US" sz="2400" dirty="0" err="1" smtClean="0"/>
              <a:t>интрамускуларно</a:t>
            </a:r>
            <a:r>
              <a:rPr lang="en-US" sz="2400" dirty="0" smtClean="0"/>
              <a:t>, </a:t>
            </a:r>
            <a:r>
              <a:rPr lang="en-US" sz="2400" dirty="0" err="1" smtClean="0"/>
              <a:t>супкутано</a:t>
            </a:r>
            <a:r>
              <a:rPr lang="en-US" sz="2400" dirty="0" smtClean="0"/>
              <a:t>, </a:t>
            </a:r>
            <a:r>
              <a:rPr lang="en-US" sz="2400" dirty="0" err="1" smtClean="0"/>
              <a:t>епидурално</a:t>
            </a:r>
            <a:r>
              <a:rPr lang="en-US" sz="2400" dirty="0" smtClean="0"/>
              <a:t> </a:t>
            </a:r>
            <a:r>
              <a:rPr lang="en-US" sz="2400" dirty="0" err="1" smtClean="0"/>
              <a:t>или</a:t>
            </a:r>
            <a:r>
              <a:rPr lang="en-US" sz="2400" dirty="0" smtClean="0"/>
              <a:t> </a:t>
            </a:r>
            <a:r>
              <a:rPr lang="en-US" sz="2400" dirty="0" err="1" smtClean="0"/>
              <a:t>орално</a:t>
            </a:r>
            <a:endParaRPr lang="en-US" sz="24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Морфин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Контраиндикације:</a:t>
            </a:r>
          </a:p>
          <a:p>
            <a:pPr lvl="1"/>
            <a:r>
              <a:rPr lang="sr-Cyrl-RS" sz="2400" dirty="0" smtClean="0"/>
              <a:t>Повреде мозга (</a:t>
            </a:r>
            <a:r>
              <a:rPr lang="sr-Cyrl-RS" sz="2400" dirty="0" smtClean="0">
                <a:sym typeface="Symbol"/>
              </a:rPr>
              <a:t> ИК притисак због вазодилатације)</a:t>
            </a:r>
          </a:p>
          <a:p>
            <a:pPr lvl="1"/>
            <a:r>
              <a:rPr lang="sr-Cyrl-RS" sz="2400" dirty="0" smtClean="0">
                <a:sym typeface="Symbol"/>
              </a:rPr>
              <a:t>Претећа депресија дисања</a:t>
            </a:r>
          </a:p>
          <a:p>
            <a:pPr lvl="1"/>
            <a:r>
              <a:rPr lang="sr-Cyrl-RS" sz="2400" dirty="0" smtClean="0">
                <a:sym typeface="Symbol"/>
              </a:rPr>
              <a:t>Истовремена примена са алкохолом и лековима са седативним дејством</a:t>
            </a:r>
          </a:p>
          <a:p>
            <a:pPr lvl="1"/>
            <a:r>
              <a:rPr lang="sr-Cyrl-RS" sz="2400" dirty="0" smtClean="0">
                <a:sym typeface="Symbol"/>
              </a:rPr>
              <a:t>Примена током порођаја</a:t>
            </a:r>
          </a:p>
          <a:p>
            <a:pPr lvl="1"/>
            <a:r>
              <a:rPr lang="sr-Cyrl-RS" sz="2400" dirty="0" smtClean="0">
                <a:sym typeface="Symbol"/>
              </a:rPr>
              <a:t>Комбинација са агонистима/антагонистима опиоидних рецептора</a:t>
            </a:r>
          </a:p>
          <a:p>
            <a:pPr lvl="1"/>
            <a:r>
              <a:rPr lang="sr-Cyrl-RS" sz="2400" dirty="0" smtClean="0">
                <a:sym typeface="Symbol"/>
              </a:rPr>
              <a:t>Тешка инсуфицијенција јетре и бубрега</a:t>
            </a:r>
            <a:endParaRPr lang="en-US" sz="2400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Кодеин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Алкалоид који се налази у чаурама опијумског мака, као и морфин</a:t>
            </a:r>
          </a:p>
          <a:p>
            <a:r>
              <a:rPr lang="sr-Cyrl-RS" sz="2400" dirty="0" smtClean="0"/>
              <a:t>Знатно је слабији аналгетик од морфина, па се зато користи за лечење благог до умереног бола и као антитусик (комбиновани препарати са НСАИЛ или парацетамолом)</a:t>
            </a:r>
          </a:p>
          <a:p>
            <a:r>
              <a:rPr lang="sr-Cyrl-RS" sz="2400" dirty="0" smtClean="0"/>
              <a:t>Врло ретко изазива еуфорију, па се зато не злоупотребљава</a:t>
            </a:r>
          </a:p>
          <a:p>
            <a:r>
              <a:rPr lang="sr-Cyrl-CS" sz="2400" dirty="0" smtClean="0"/>
              <a:t>Код 7% белаца успорен је метаболизам кодеина што резултира смањеном ефикасношћу, јер се један део метаболише до морфина</a:t>
            </a:r>
            <a:endParaRPr lang="sr-Cyrl-RS" sz="2400" dirty="0" smtClean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Деривати морфина и кодеина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132856"/>
            <a:ext cx="8676456" cy="4725144"/>
          </a:xfrm>
        </p:spPr>
        <p:txBody>
          <a:bodyPr/>
          <a:lstStyle/>
          <a:p>
            <a:r>
              <a:rPr lang="en-US" sz="2400" dirty="0" err="1" smtClean="0"/>
              <a:t>Хидрокодон</a:t>
            </a:r>
            <a:r>
              <a:rPr lang="en-US" sz="2400" dirty="0" smtClean="0"/>
              <a:t>, </a:t>
            </a:r>
            <a:r>
              <a:rPr lang="en-US" sz="2400" dirty="0" err="1" smtClean="0"/>
              <a:t>диходрокодеин</a:t>
            </a:r>
            <a:r>
              <a:rPr lang="en-US" sz="2400" dirty="0" smtClean="0"/>
              <a:t> и </a:t>
            </a:r>
            <a:r>
              <a:rPr lang="en-US" sz="2400" dirty="0" err="1" smtClean="0"/>
              <a:t>оксиморфон</a:t>
            </a:r>
            <a:r>
              <a:rPr lang="en-US" sz="2400" dirty="0" smtClean="0"/>
              <a:t> </a:t>
            </a:r>
            <a:r>
              <a:rPr lang="en-US" sz="2400" dirty="0" err="1" smtClean="0"/>
              <a:t>су</a:t>
            </a:r>
            <a:r>
              <a:rPr lang="en-US" sz="2400" dirty="0" smtClean="0"/>
              <a:t> </a:t>
            </a:r>
            <a:r>
              <a:rPr lang="en-US" sz="2400" dirty="0" err="1" smtClean="0"/>
              <a:t>деривати</a:t>
            </a:r>
            <a:r>
              <a:rPr lang="en-US" sz="2400" dirty="0" smtClean="0"/>
              <a:t> </a:t>
            </a:r>
            <a:r>
              <a:rPr lang="en-US" sz="2400" dirty="0" err="1" smtClean="0"/>
              <a:t>кодеина</a:t>
            </a:r>
            <a:r>
              <a:rPr lang="en-US" sz="2400" dirty="0" smtClean="0"/>
              <a:t> </a:t>
            </a:r>
            <a:r>
              <a:rPr lang="en-US" sz="2400" dirty="0" err="1" smtClean="0"/>
              <a:t>или</a:t>
            </a:r>
            <a:r>
              <a:rPr lang="en-US" sz="2400" dirty="0" smtClean="0"/>
              <a:t> </a:t>
            </a:r>
            <a:r>
              <a:rPr lang="en-US" sz="2400" dirty="0" err="1" smtClean="0"/>
              <a:t>морфина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који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користе</a:t>
            </a:r>
            <a:r>
              <a:rPr lang="en-US" sz="2400" dirty="0" smtClean="0"/>
              <a:t> у </a:t>
            </a:r>
            <a:r>
              <a:rPr lang="en-US" sz="2400" dirty="0" err="1" smtClean="0"/>
              <a:t>комбинацији</a:t>
            </a:r>
            <a:r>
              <a:rPr lang="en-US" sz="2400" dirty="0" smtClean="0"/>
              <a:t>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неопиоидним</a:t>
            </a:r>
            <a:r>
              <a:rPr lang="en-US" sz="2400" dirty="0" smtClean="0"/>
              <a:t> </a:t>
            </a:r>
            <a:r>
              <a:rPr lang="en-US" sz="2400" dirty="0" err="1" smtClean="0"/>
              <a:t>аналгетицима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лечење</a:t>
            </a:r>
            <a:r>
              <a:rPr lang="en-US" sz="2400" dirty="0" smtClean="0"/>
              <a:t> </a:t>
            </a:r>
            <a:r>
              <a:rPr lang="en-US" sz="2400" dirty="0" err="1" smtClean="0"/>
              <a:t>благог</a:t>
            </a:r>
            <a:r>
              <a:rPr lang="en-US" sz="2400" dirty="0" smtClean="0"/>
              <a:t> </a:t>
            </a:r>
            <a:r>
              <a:rPr lang="en-US" sz="2400" dirty="0" err="1" smtClean="0"/>
              <a:t>до</a:t>
            </a:r>
            <a:r>
              <a:rPr lang="en-US" sz="2400" dirty="0" smtClean="0"/>
              <a:t> </a:t>
            </a:r>
            <a:r>
              <a:rPr lang="en-US" sz="2400" dirty="0" err="1" smtClean="0"/>
              <a:t>умереног</a:t>
            </a:r>
            <a:r>
              <a:rPr lang="en-US" sz="2400" dirty="0" smtClean="0"/>
              <a:t> </a:t>
            </a:r>
            <a:r>
              <a:rPr lang="en-US" sz="2400" dirty="0" err="1" smtClean="0"/>
              <a:t>бола</a:t>
            </a:r>
            <a:endParaRPr lang="sr-Cyrl-RS" sz="2400" dirty="0" smtClean="0"/>
          </a:p>
          <a:p>
            <a:r>
              <a:rPr lang="sr-Cyrl-RS" sz="2400" dirty="0" smtClean="0"/>
              <a:t>Хидроморфон је регистрован у Србији за лечење канцерског бола у облику ретард таблете</a:t>
            </a:r>
          </a:p>
          <a:p>
            <a:r>
              <a:rPr lang="en-US" sz="2400" dirty="0" err="1" smtClean="0"/>
              <a:t>Оксикодон</a:t>
            </a:r>
            <a:r>
              <a:rPr lang="sr-Cyrl-RS" sz="2400" dirty="0" smtClean="0"/>
              <a:t> је снажни аналгетик који</a:t>
            </a:r>
            <a:r>
              <a:rPr lang="en-US" sz="2400" dirty="0" smtClean="0"/>
              <a:t> </a:t>
            </a:r>
            <a:r>
              <a:rPr lang="en-US" sz="2400" dirty="0" err="1" smtClean="0"/>
              <a:t>нема</a:t>
            </a:r>
            <a:r>
              <a:rPr lang="en-US" sz="2400" dirty="0" smtClean="0"/>
              <a:t> </a:t>
            </a:r>
            <a:r>
              <a:rPr lang="en-US" sz="2400" dirty="0" err="1" smtClean="0"/>
              <a:t>антитусивно</a:t>
            </a:r>
            <a:r>
              <a:rPr lang="en-US" sz="2400" dirty="0" smtClean="0"/>
              <a:t> </a:t>
            </a:r>
            <a:r>
              <a:rPr lang="en-US" sz="2400" dirty="0" err="1" smtClean="0"/>
              <a:t>дејство</a:t>
            </a:r>
            <a:r>
              <a:rPr lang="en-US" sz="2400" dirty="0" smtClean="0"/>
              <a:t>, </a:t>
            </a:r>
            <a:r>
              <a:rPr lang="en-US" sz="2400" dirty="0" err="1" smtClean="0"/>
              <a:t>па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може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користити</a:t>
            </a:r>
            <a:r>
              <a:rPr lang="en-US" sz="2400" dirty="0" smtClean="0"/>
              <a:t> и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плућних</a:t>
            </a:r>
            <a:r>
              <a:rPr lang="en-US" sz="2400" dirty="0" smtClean="0"/>
              <a:t> </a:t>
            </a:r>
            <a:r>
              <a:rPr lang="en-US" sz="2400" dirty="0" err="1" smtClean="0"/>
              <a:t>болесника</a:t>
            </a:r>
            <a:endParaRPr lang="sr-Cyrl-RS" sz="2400" dirty="0" smtClean="0"/>
          </a:p>
          <a:p>
            <a:r>
              <a:rPr lang="sr-Cyrl-RS" sz="2400" dirty="0" smtClean="0"/>
              <a:t>Хероин је најопаснија опојна дрога данас због брзине развоја зависности коју изазива, а уноси се и.в., пушењем или ушмркавањем и изазива еуфорију и стање слично оргазму, а затим дужу седацију и релаксацију </a:t>
            </a:r>
            <a:endParaRPr lang="en-US" sz="2400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Меперидин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400" dirty="0" smtClean="0"/>
              <a:t>Меперидин (син. петидин, петантин) поред аналгетског, има и снажно антихолинергичко деловање</a:t>
            </a:r>
          </a:p>
          <a:p>
            <a:r>
              <a:rPr lang="ru-RU" sz="2400" dirty="0" smtClean="0"/>
              <a:t>У односу на морфин је око пет пута слабији аналгетик, али му дејство брже почиње и краће траје (2 </a:t>
            </a:r>
            <a:r>
              <a:rPr lang="en-US" sz="2400" dirty="0" smtClean="0"/>
              <a:t>h</a:t>
            </a:r>
            <a:r>
              <a:rPr lang="ru-RU" sz="2400" dirty="0" smtClean="0"/>
              <a:t>)</a:t>
            </a:r>
          </a:p>
          <a:p>
            <a:r>
              <a:rPr lang="ru-RU" sz="2400" dirty="0" smtClean="0"/>
              <a:t>Метаболит нормеперидин изазива уместо седације лаку узнемиреност, а ако се предозира јављају се конвулзије или халуцинације</a:t>
            </a:r>
          </a:p>
          <a:p>
            <a:r>
              <a:rPr lang="ru-RU" sz="2400" dirty="0" smtClean="0"/>
              <a:t>Контраиндикована је примена заједно са инхибиторима МАО, јер су конвулзије онда чешће</a:t>
            </a:r>
            <a:endParaRPr lang="en-US" sz="24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Меперидин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2400" dirty="0" smtClean="0"/>
              <a:t>Меперидин се често користи за аналгезију током порођаја, јер синхронизује и појачава контракције утеруса; осим тога, краће делује и брже се елиминише од морфина из организма новорођенчета </a:t>
            </a:r>
          </a:p>
          <a:p>
            <a:r>
              <a:rPr lang="ru-RU" sz="2400" dirty="0" smtClean="0"/>
              <a:t>Такође, меперидин је користан као аналгетик код плућних болесника, јер мање сузбија кашаљ од морфина</a:t>
            </a:r>
          </a:p>
          <a:p>
            <a:r>
              <a:rPr lang="ru-RU" sz="2400" dirty="0" smtClean="0"/>
              <a:t>Користан је и за лечење бола код акутног панкреатитиса, јер не изазива спазам Одијевог сфинктера</a:t>
            </a:r>
            <a:endParaRPr lang="en-US" sz="2400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Фентанил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sr-Cyrl-CS" sz="2400" dirty="0" smtClean="0"/>
              <a:t>Око 100-150 пута је јачи по аналгетском дејству од морфина  </a:t>
            </a:r>
          </a:p>
          <a:p>
            <a:pPr eaLnBrk="1" hangingPunct="1"/>
            <a:r>
              <a:rPr lang="sr-Cyrl-CS" sz="2400" dirty="0" smtClean="0"/>
              <a:t>Као аналгетик код хроничног (канцерског) бола се примењује у виду трансдермалног фластера</a:t>
            </a:r>
          </a:p>
          <a:p>
            <a:pPr eaLnBrk="1" hangingPunct="1"/>
            <a:r>
              <a:rPr lang="sr-Cyrl-CS" sz="2400" dirty="0" smtClean="0"/>
              <a:t>У дозама 10 пута већим од аналгетских фентанил и његови деривати (суфентанил, алфентанил и ремифентанил) користе се и као интравенски анестетици</a:t>
            </a:r>
          </a:p>
          <a:p>
            <a:pPr eaLnBrk="1" hangingPunct="1"/>
            <a:r>
              <a:rPr lang="sr-Cyrl-CS" sz="2400" dirty="0" smtClean="0"/>
              <a:t>Ремифентанил је посебно погодан за примену у сврху аналгоседације и интравенске анестезије због својих фармакокинетичких </a:t>
            </a:r>
            <a:r>
              <a:rPr lang="sr-Cyrl-CS" sz="2400" dirty="0" smtClean="0"/>
              <a:t>особина</a:t>
            </a:r>
            <a:endParaRPr lang="en-US" sz="20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Фентанил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sr-Cyrl-CS" sz="2400" dirty="0" smtClean="0"/>
              <a:t>Контраиндикован је у трудноћи, јер делује тератогено</a:t>
            </a:r>
          </a:p>
          <a:p>
            <a:pPr eaLnBrk="1" hangingPunct="1"/>
            <a:r>
              <a:rPr lang="sr-Cyrl-CS" sz="2400" dirty="0" smtClean="0"/>
              <a:t>Не треба га никада давати у току или непосредно пре порођаја, јер изазива снажну респираторну депресију код мајке и новорођенчета</a:t>
            </a:r>
            <a:endParaRPr lang="en-US" sz="2400" dirty="0" smtClean="0"/>
          </a:p>
          <a:p>
            <a:pPr eaLnBrk="1" hangingPunct="1"/>
            <a:r>
              <a:rPr lang="en-US" sz="2400" dirty="0" smtClean="0"/>
              <a:t>Фентанил</a:t>
            </a:r>
            <a:r>
              <a:rPr lang="sr-Cyrl-RS" sz="2400" dirty="0" smtClean="0"/>
              <a:t> и његови деривати примењени у сврху и.в. анестезије могу значајно депримирати дисање, јер осим депресије респираторног центра, доводе и до укочености респираторних мишића  </a:t>
            </a:r>
          </a:p>
          <a:p>
            <a:pPr eaLnBrk="1" hangingPunct="1"/>
            <a:r>
              <a:rPr lang="en-US" sz="2400" dirty="0" err="1" smtClean="0"/>
              <a:t>Изазивају</a:t>
            </a:r>
            <a:r>
              <a:rPr lang="en-US" sz="2400" dirty="0" smtClean="0"/>
              <a:t> </a:t>
            </a:r>
            <a:r>
              <a:rPr lang="en-US" sz="2400" dirty="0" err="1" smtClean="0"/>
              <a:t>брадикардију</a:t>
            </a:r>
            <a:r>
              <a:rPr lang="en-US" sz="2400" dirty="0" smtClean="0"/>
              <a:t> и </a:t>
            </a:r>
            <a:r>
              <a:rPr lang="en-US" sz="2400" dirty="0" err="1" smtClean="0"/>
              <a:t>хипотензију</a:t>
            </a:r>
            <a:r>
              <a:rPr lang="en-US" sz="2400" dirty="0" smtClean="0"/>
              <a:t> </a:t>
            </a:r>
            <a:r>
              <a:rPr lang="en-US" sz="2400" dirty="0" err="1" smtClean="0"/>
              <a:t>због</a:t>
            </a:r>
            <a:r>
              <a:rPr lang="en-US" sz="2400" dirty="0" smtClean="0"/>
              <a:t> </a:t>
            </a:r>
            <a:r>
              <a:rPr lang="en-US" sz="2400" dirty="0" err="1" smtClean="0"/>
              <a:t>вазодилатације</a:t>
            </a:r>
            <a:r>
              <a:rPr lang="sr-Cyrl-RS" sz="2400" dirty="0" smtClean="0"/>
              <a:t> и могу довести до појаве интензивног свраба у пределу главе и врата</a:t>
            </a:r>
            <a:endParaRPr lang="en-US" sz="2400" dirty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Метадон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435280" cy="4525962"/>
          </a:xfrm>
        </p:spPr>
        <p:txBody>
          <a:bodyPr/>
          <a:lstStyle/>
          <a:p>
            <a:pPr eaLnBrk="1" hangingPunct="1"/>
            <a:r>
              <a:rPr lang="sr-Cyrl-RS" sz="2400" dirty="0" smtClean="0"/>
              <a:t>И</a:t>
            </a:r>
            <a:r>
              <a:rPr lang="en-US" sz="2400" dirty="0" err="1" smtClean="0"/>
              <a:t>ма</a:t>
            </a:r>
            <a:r>
              <a:rPr lang="en-US" sz="2400" dirty="0" smtClean="0"/>
              <a:t> </a:t>
            </a:r>
            <a:r>
              <a:rPr lang="sr-Cyrl-RS" sz="2400" dirty="0" smtClean="0"/>
              <a:t>знатно </a:t>
            </a:r>
            <a:r>
              <a:rPr lang="en-US" sz="2400" dirty="0" err="1" smtClean="0"/>
              <a:t>дуже</a:t>
            </a:r>
            <a:r>
              <a:rPr lang="en-US" sz="2400" dirty="0" smtClean="0"/>
              <a:t> </a:t>
            </a:r>
            <a:r>
              <a:rPr lang="en-US" sz="2400" dirty="0" err="1" smtClean="0"/>
              <a:t>дејство</a:t>
            </a:r>
            <a:r>
              <a:rPr lang="en-US" sz="2400" dirty="0" smtClean="0"/>
              <a:t> </a:t>
            </a:r>
            <a:r>
              <a:rPr lang="en-US" sz="2400" dirty="0" err="1" smtClean="0"/>
              <a:t>од</a:t>
            </a:r>
            <a:r>
              <a:rPr lang="en-US" sz="2400" dirty="0" smtClean="0"/>
              <a:t> </a:t>
            </a:r>
            <a:r>
              <a:rPr lang="en-US" sz="2400" dirty="0" err="1" smtClean="0"/>
              <a:t>морфина</a:t>
            </a:r>
            <a:r>
              <a:rPr lang="en-US" sz="2400" dirty="0" smtClean="0"/>
              <a:t> (12</a:t>
            </a:r>
            <a:r>
              <a:rPr lang="sr-Latn-RS" sz="2400" dirty="0" smtClean="0"/>
              <a:t>h vs. 4h)</a:t>
            </a:r>
            <a:r>
              <a:rPr lang="en-US" sz="2400" dirty="0" smtClean="0"/>
              <a:t> </a:t>
            </a:r>
            <a:endParaRPr lang="sr-Cyrl-RS" sz="2400" dirty="0" smtClean="0"/>
          </a:p>
          <a:p>
            <a:pPr eaLnBrk="1" hangingPunct="1"/>
            <a:r>
              <a:rPr lang="sr-Cyrl-RS" sz="2400" dirty="0" smtClean="0"/>
              <a:t>А</a:t>
            </a:r>
            <a:r>
              <a:rPr lang="en-US" sz="2400" dirty="0" err="1" smtClean="0"/>
              <a:t>кумулира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у </a:t>
            </a:r>
            <a:r>
              <a:rPr lang="en-US" sz="2400" dirty="0" err="1" smtClean="0"/>
              <a:t>организму</a:t>
            </a:r>
            <a:r>
              <a:rPr lang="sr-Cyrl-RS" sz="2400" dirty="0" smtClean="0"/>
              <a:t>, и то </a:t>
            </a:r>
            <a:r>
              <a:rPr lang="en-US" sz="2400" dirty="0" smtClean="0"/>
              <a:t>у </a:t>
            </a:r>
            <a:r>
              <a:rPr lang="en-US" sz="2400" dirty="0" err="1" smtClean="0"/>
              <a:t>масном</a:t>
            </a:r>
            <a:r>
              <a:rPr lang="en-US" sz="2400" dirty="0" smtClean="0"/>
              <a:t> </a:t>
            </a:r>
            <a:r>
              <a:rPr lang="en-US" sz="2400" dirty="0" err="1" smtClean="0"/>
              <a:t>ткиву</a:t>
            </a:r>
            <a:endParaRPr lang="sr-Cyrl-RS" sz="2400" dirty="0" smtClean="0"/>
          </a:p>
          <a:p>
            <a:pPr eaLnBrk="1" hangingPunct="1"/>
            <a:r>
              <a:rPr lang="sr-Cyrl-RS" sz="2400" dirty="0" smtClean="0"/>
              <a:t>П</a:t>
            </a:r>
            <a:r>
              <a:rPr lang="en-US" sz="2400" dirty="0" err="1" smtClean="0"/>
              <a:t>рестанак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примене</a:t>
            </a:r>
            <a:r>
              <a:rPr lang="en-US" sz="2400" dirty="0" smtClean="0"/>
              <a:t> </a:t>
            </a:r>
            <a:r>
              <a:rPr lang="en-US" sz="2400" dirty="0" err="1" smtClean="0"/>
              <a:t>метадона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праћен</a:t>
            </a:r>
            <a:r>
              <a:rPr lang="en-US" sz="2400" dirty="0" smtClean="0"/>
              <a:t> </a:t>
            </a:r>
            <a:r>
              <a:rPr lang="en-US" sz="2400" dirty="0" err="1" smtClean="0"/>
              <a:t>блажим</a:t>
            </a:r>
            <a:r>
              <a:rPr lang="en-US" sz="2400" dirty="0" smtClean="0"/>
              <a:t> </a:t>
            </a:r>
            <a:r>
              <a:rPr lang="en-US" sz="2400" dirty="0" err="1" smtClean="0"/>
              <a:t>апстиненцијалним</a:t>
            </a:r>
            <a:r>
              <a:rPr lang="en-US" sz="2400" dirty="0" smtClean="0"/>
              <a:t> </a:t>
            </a:r>
            <a:r>
              <a:rPr lang="en-US" sz="2400" dirty="0" err="1" smtClean="0"/>
              <a:t>синдромом</a:t>
            </a:r>
            <a:r>
              <a:rPr lang="en-US" sz="2400" dirty="0" smtClean="0"/>
              <a:t> </a:t>
            </a:r>
            <a:r>
              <a:rPr lang="en-US" sz="2400" dirty="0" err="1" smtClean="0"/>
              <a:t>него</a:t>
            </a:r>
            <a:r>
              <a:rPr lang="en-US" sz="2400" dirty="0" smtClean="0"/>
              <a:t> </a:t>
            </a:r>
            <a:r>
              <a:rPr lang="en-US" sz="2400" dirty="0" err="1" smtClean="0"/>
              <a:t>престанак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примене</a:t>
            </a:r>
            <a:r>
              <a:rPr lang="en-US" sz="2400" dirty="0" smtClean="0"/>
              <a:t> </a:t>
            </a:r>
            <a:r>
              <a:rPr lang="en-US" sz="2400" dirty="0" err="1" smtClean="0"/>
              <a:t>морфина</a:t>
            </a:r>
            <a:endParaRPr lang="sr-Cyrl-CS" sz="2400" dirty="0" smtClean="0"/>
          </a:p>
          <a:p>
            <a:pPr eaLnBrk="1" hangingPunct="1"/>
            <a:r>
              <a:rPr lang="sr-Cyrl-RS" sz="2400" dirty="0" smtClean="0"/>
              <a:t>Д</a:t>
            </a:r>
            <a:r>
              <a:rPr lang="en-US" sz="2400" dirty="0" err="1" smtClean="0"/>
              <a:t>анас</a:t>
            </a:r>
            <a:r>
              <a:rPr lang="en-US" sz="2400" dirty="0" smtClean="0"/>
              <a:t> </a:t>
            </a:r>
            <a:r>
              <a:rPr lang="sr-Cyrl-RS" sz="2400" dirty="0" smtClean="0"/>
              <a:t>се </a:t>
            </a:r>
            <a:r>
              <a:rPr lang="en-US" sz="2400" dirty="0" err="1" smtClean="0"/>
              <a:t>највише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користи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err="1" smtClean="0"/>
              <a:t>ублажавање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апстиненцијалног</a:t>
            </a:r>
            <a:r>
              <a:rPr lang="en-US" sz="2400" dirty="0" smtClean="0"/>
              <a:t> </a:t>
            </a:r>
            <a:r>
              <a:rPr lang="en-US" sz="2400" dirty="0" err="1" smtClean="0"/>
              <a:t>синдрома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sr-Cyrl-RS" sz="2400" dirty="0" smtClean="0"/>
              <a:t>хероинских зависника</a:t>
            </a:r>
            <a:endParaRPr lang="sr-Cyrl-CS" sz="2400" dirty="0" smtClean="0"/>
          </a:p>
          <a:p>
            <a:pPr eaLnBrk="1" hangingPunct="1"/>
            <a:r>
              <a:rPr lang="sr-Cyrl-RS" sz="2400" dirty="0" smtClean="0"/>
              <a:t>Осим тога</a:t>
            </a:r>
            <a:r>
              <a:rPr lang="en-US" sz="2400" dirty="0" smtClean="0"/>
              <a:t>, </a:t>
            </a:r>
            <a:r>
              <a:rPr lang="en-US" sz="2400" dirty="0" err="1" smtClean="0"/>
              <a:t>показало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да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труднице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која</a:t>
            </a:r>
            <a:r>
              <a:rPr lang="en-US" sz="2400" dirty="0" smtClean="0"/>
              <a:t> </a:t>
            </a:r>
            <a:r>
              <a:rPr lang="en-US" sz="2400" dirty="0" err="1" smtClean="0"/>
              <a:t>узима</a:t>
            </a:r>
            <a:r>
              <a:rPr lang="en-US" sz="2400" dirty="0" smtClean="0"/>
              <a:t> </a:t>
            </a:r>
            <a:r>
              <a:rPr lang="en-US" sz="2400" dirty="0" err="1" smtClean="0"/>
              <a:t>хероин</a:t>
            </a:r>
            <a:r>
              <a:rPr lang="en-US" sz="2400" dirty="0" smtClean="0"/>
              <a:t> </a:t>
            </a:r>
            <a:r>
              <a:rPr lang="en-US" sz="2400" dirty="0" err="1" smtClean="0"/>
              <a:t>корисн</a:t>
            </a:r>
            <a:r>
              <a:rPr lang="sr-Cyrl-RS" sz="2400" dirty="0" smtClean="0"/>
              <a:t>а њехова замена </a:t>
            </a:r>
            <a:r>
              <a:rPr lang="en-US" sz="2400" dirty="0" err="1" smtClean="0"/>
              <a:t>метадоном</a:t>
            </a:r>
            <a:r>
              <a:rPr lang="en-US" sz="2400" dirty="0" smtClean="0"/>
              <a:t>, </a:t>
            </a:r>
            <a:r>
              <a:rPr lang="en-US" sz="2400" dirty="0" err="1" smtClean="0"/>
              <a:t>јер</a:t>
            </a:r>
            <a:r>
              <a:rPr lang="en-US" sz="2400" dirty="0" smtClean="0"/>
              <a:t> </a:t>
            </a:r>
            <a:r>
              <a:rPr lang="en-US" sz="2400" dirty="0" err="1" smtClean="0"/>
              <a:t>су</a:t>
            </a:r>
            <a:r>
              <a:rPr lang="en-US" sz="2400" dirty="0" smtClean="0"/>
              <a:t> </a:t>
            </a:r>
            <a:r>
              <a:rPr lang="sr-Cyrl-RS" sz="2400" dirty="0" smtClean="0"/>
              <a:t>мање </a:t>
            </a:r>
            <a:r>
              <a:rPr lang="en-US" sz="2400" dirty="0" err="1" smtClean="0"/>
              <a:t>последице</a:t>
            </a:r>
            <a:r>
              <a:rPr lang="en-US" sz="2400" dirty="0" smtClean="0"/>
              <a:t> </a:t>
            </a:r>
            <a:r>
              <a:rPr lang="en-US" sz="2400" dirty="0" err="1" smtClean="0"/>
              <a:t>по</a:t>
            </a:r>
            <a:r>
              <a:rPr lang="en-US" sz="2400" dirty="0" smtClean="0"/>
              <a:t> </a:t>
            </a:r>
            <a:r>
              <a:rPr lang="en-US" sz="2400" dirty="0" err="1" smtClean="0"/>
              <a:t>будући</a:t>
            </a:r>
            <a:r>
              <a:rPr lang="en-US" sz="2400" dirty="0" smtClean="0"/>
              <a:t> </a:t>
            </a:r>
            <a:r>
              <a:rPr lang="en-US" sz="2400" dirty="0" err="1" smtClean="0"/>
              <a:t>развој</a:t>
            </a:r>
            <a:r>
              <a:rPr lang="en-US" sz="2400" dirty="0" smtClean="0"/>
              <a:t> </a:t>
            </a:r>
            <a:r>
              <a:rPr lang="en-US" sz="2400" dirty="0" err="1" smtClean="0"/>
              <a:t>когниције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детета</a:t>
            </a:r>
            <a:endParaRPr lang="en-US" sz="20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Парацетамол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219256" cy="4525962"/>
          </a:xfrm>
        </p:spPr>
        <p:txBody>
          <a:bodyPr/>
          <a:lstStyle/>
          <a:p>
            <a:r>
              <a:rPr lang="sr-Cyrl-RS" sz="2400" dirty="0" smtClean="0"/>
              <a:t>Релативно </a:t>
            </a:r>
            <a:r>
              <a:rPr lang="sr-Cyrl-RS" sz="2400" dirty="0" smtClean="0"/>
              <a:t>брзо ублажава бол и </a:t>
            </a:r>
            <a:r>
              <a:rPr lang="sr-Cyrl-RS" sz="2400" dirty="0" smtClean="0"/>
              <a:t>снижава </a:t>
            </a:r>
            <a:r>
              <a:rPr lang="sr-Cyrl-RS" sz="2400" dirty="0" smtClean="0"/>
              <a:t>повишену телесну </a:t>
            </a:r>
            <a:r>
              <a:rPr lang="sr-Cyrl-RS" sz="2400" dirty="0" smtClean="0"/>
              <a:t>температуру</a:t>
            </a:r>
          </a:p>
          <a:p>
            <a:r>
              <a:rPr lang="sr-Cyrl-RS" sz="2400" dirty="0" smtClean="0"/>
              <a:t>Дозирање на 4-6 сати, </a:t>
            </a:r>
            <a:r>
              <a:rPr lang="sr-Cyrl-RS" sz="2400" dirty="0" smtClean="0"/>
              <a:t>зависи од индикације и старости, односно телесне масе пацијента </a:t>
            </a:r>
          </a:p>
          <a:p>
            <a:r>
              <a:rPr lang="sr-Cyrl-RS" sz="2400" dirty="0" smtClean="0"/>
              <a:t>Максимална дневна доза:</a:t>
            </a:r>
          </a:p>
          <a:p>
            <a:pPr lvl="1"/>
            <a:r>
              <a:rPr lang="sr-Cyrl-RS" sz="2000" dirty="0" smtClean="0"/>
              <a:t>30 мг/кг за децу Тт испод 10 кг</a:t>
            </a:r>
          </a:p>
          <a:p>
            <a:pPr lvl="1"/>
            <a:r>
              <a:rPr lang="sr-Cyrl-RS" sz="2000" dirty="0" smtClean="0"/>
              <a:t>60 мг/кг (2 г.) ако је Тт између 10 и 33 кг</a:t>
            </a:r>
          </a:p>
          <a:p>
            <a:pPr lvl="1"/>
            <a:r>
              <a:rPr lang="sr-Cyrl-RS" sz="2000" dirty="0" smtClean="0"/>
              <a:t>60 мг/кг (3 г.) ако је Тт између 33 и 50 кг</a:t>
            </a:r>
          </a:p>
          <a:p>
            <a:pPr lvl="1"/>
            <a:r>
              <a:rPr lang="sr-Cyrl-RS" sz="2000" dirty="0" smtClean="0"/>
              <a:t>3-4 </a:t>
            </a:r>
            <a:r>
              <a:rPr lang="sr-Cyrl-RS" sz="2000" dirty="0" smtClean="0"/>
              <a:t>г</a:t>
            </a:r>
            <a:r>
              <a:rPr lang="sr-Cyrl-RS" sz="2000" dirty="0" smtClean="0"/>
              <a:t>. ако је Тт већа од 50 кг </a:t>
            </a:r>
            <a:r>
              <a:rPr lang="sr-Cyrl-RS" sz="2000" dirty="0" smtClean="0"/>
              <a:t>(код </a:t>
            </a:r>
            <a:r>
              <a:rPr lang="sr-Cyrl-RS" sz="2000" dirty="0" smtClean="0"/>
              <a:t>старијих особа макс. </a:t>
            </a:r>
            <a:r>
              <a:rPr lang="sr-Cyrl-RS" sz="2000" dirty="0" smtClean="0"/>
              <a:t>2 г</a:t>
            </a:r>
            <a:r>
              <a:rPr lang="sr-Cyrl-RS" sz="2000" dirty="0" smtClean="0"/>
              <a:t>.)</a:t>
            </a:r>
          </a:p>
          <a:p>
            <a:r>
              <a:rPr lang="sr-Cyrl-RS" sz="2400" dirty="0" smtClean="0"/>
              <a:t>Често у фиксним комбинацијама са НСАИЛ и благим опиоидним аналгетицима</a:t>
            </a:r>
            <a:endParaRPr lang="en-US" sz="2400" dirty="0"/>
          </a:p>
        </p:txBody>
      </p:sp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Парцијални агонисти опиоидних рецептора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sr-Cyrl-RS" sz="2400" dirty="0" smtClean="0"/>
              <a:t>Углавном се в</a:t>
            </a:r>
            <a:r>
              <a:rPr lang="en-US" sz="2400" dirty="0" err="1" smtClean="0"/>
              <a:t>езују</a:t>
            </a:r>
            <a:r>
              <a:rPr lang="sr-Cyrl-RS" sz="2400" dirty="0" smtClean="0"/>
              <a:t>,</a:t>
            </a:r>
            <a:r>
              <a:rPr lang="en-US" sz="2400" dirty="0" smtClean="0"/>
              <a:t> </a:t>
            </a:r>
            <a:r>
              <a:rPr lang="sr-Cyrl-RS" sz="2400" dirty="0" smtClean="0"/>
              <a:t>а</a:t>
            </a:r>
            <a:r>
              <a:rPr lang="en-US" sz="2400" dirty="0" err="1" smtClean="0"/>
              <a:t>ли</a:t>
            </a:r>
            <a:r>
              <a:rPr lang="en-US" sz="2400" dirty="0" smtClean="0"/>
              <a:t> </a:t>
            </a:r>
            <a:r>
              <a:rPr lang="en-US" sz="2400" dirty="0" err="1" smtClean="0"/>
              <a:t>врло</a:t>
            </a:r>
            <a:r>
              <a:rPr lang="en-US" sz="2400" dirty="0" smtClean="0"/>
              <a:t> </a:t>
            </a:r>
            <a:r>
              <a:rPr lang="en-US" sz="2400" dirty="0" err="1" smtClean="0"/>
              <a:t>слабо</a:t>
            </a:r>
            <a:r>
              <a:rPr lang="en-US" sz="2400" dirty="0" smtClean="0"/>
              <a:t> </a:t>
            </a:r>
            <a:r>
              <a:rPr lang="en-US" sz="2400" dirty="0" err="1" smtClean="0"/>
              <a:t>стимулишу</a:t>
            </a:r>
            <a:r>
              <a:rPr lang="en-US" sz="2400" dirty="0" smtClean="0"/>
              <a:t> </a:t>
            </a:r>
            <a:r>
              <a:rPr lang="en-US" sz="2400" dirty="0" smtClean="0">
                <a:sym typeface="Symbol" pitchFamily="18" charset="2"/>
              </a:rPr>
              <a:t></a:t>
            </a:r>
            <a:r>
              <a:rPr lang="en-US" sz="2400" dirty="0" smtClean="0"/>
              <a:t>-</a:t>
            </a:r>
            <a:r>
              <a:rPr lang="en-US" sz="2400" dirty="0" err="1" smtClean="0"/>
              <a:t>рецепторе</a:t>
            </a:r>
            <a:r>
              <a:rPr lang="en-US" sz="2400" dirty="0" smtClean="0"/>
              <a:t>, а </a:t>
            </a:r>
            <a:r>
              <a:rPr lang="en-US" sz="2400" dirty="0" err="1" smtClean="0"/>
              <a:t>истовремено</a:t>
            </a:r>
            <a:r>
              <a:rPr lang="en-US" sz="2400" dirty="0" smtClean="0"/>
              <a:t> </a:t>
            </a:r>
            <a:r>
              <a:rPr lang="en-US" sz="2400" dirty="0" err="1" smtClean="0"/>
              <a:t>показују</a:t>
            </a:r>
            <a:r>
              <a:rPr lang="en-US" sz="2400" dirty="0" smtClean="0"/>
              <a:t> </a:t>
            </a:r>
            <a:r>
              <a:rPr lang="en-US" sz="2400" dirty="0" err="1" smtClean="0"/>
              <a:t>велики</a:t>
            </a:r>
            <a:r>
              <a:rPr lang="en-US" sz="2400" dirty="0" smtClean="0"/>
              <a:t> </a:t>
            </a:r>
            <a:r>
              <a:rPr lang="en-US" sz="2400" dirty="0" err="1" smtClean="0"/>
              <a:t>афинитет</a:t>
            </a:r>
            <a:r>
              <a:rPr lang="en-US" sz="2400" dirty="0" smtClean="0"/>
              <a:t> </a:t>
            </a:r>
            <a:r>
              <a:rPr lang="en-US" sz="2400" dirty="0" err="1" smtClean="0"/>
              <a:t>за</a:t>
            </a:r>
            <a:r>
              <a:rPr lang="en-US" sz="2400" dirty="0" smtClean="0"/>
              <a:t> </a:t>
            </a:r>
            <a:r>
              <a:rPr lang="en-US" sz="2400" dirty="0" smtClean="0">
                <a:sym typeface="Symbol" pitchFamily="18" charset="2"/>
              </a:rPr>
              <a:t></a:t>
            </a:r>
            <a:r>
              <a:rPr lang="en-US" sz="2400" dirty="0" smtClean="0"/>
              <a:t>-</a:t>
            </a:r>
            <a:r>
              <a:rPr lang="en-US" sz="2400" dirty="0" err="1" smtClean="0"/>
              <a:t>рецепторе</a:t>
            </a:r>
            <a:r>
              <a:rPr lang="en-US" sz="2400" dirty="0" smtClean="0"/>
              <a:t> и </a:t>
            </a:r>
            <a:r>
              <a:rPr lang="sr-Cyrl-RS" sz="2400" dirty="0" smtClean="0"/>
              <a:t>њихову </a:t>
            </a:r>
            <a:r>
              <a:rPr lang="en-US" sz="2400" dirty="0" err="1" smtClean="0"/>
              <a:t>снажну</a:t>
            </a:r>
            <a:r>
              <a:rPr lang="en-US" sz="2400" dirty="0" smtClean="0"/>
              <a:t> </a:t>
            </a:r>
            <a:r>
              <a:rPr lang="en-US" sz="2400" dirty="0" err="1" smtClean="0"/>
              <a:t>стимулацију</a:t>
            </a:r>
            <a:r>
              <a:rPr lang="en-US" sz="2400" dirty="0" smtClean="0"/>
              <a:t> </a:t>
            </a:r>
            <a:endParaRPr lang="sr-Cyrl-CS" sz="2400" dirty="0" smtClean="0"/>
          </a:p>
          <a:p>
            <a:pPr eaLnBrk="1" hangingPunct="1"/>
            <a:r>
              <a:rPr lang="sr-Cyrl-RS" sz="2400" dirty="0" smtClean="0"/>
              <a:t>П</a:t>
            </a:r>
            <a:r>
              <a:rPr lang="en-US" sz="2400" dirty="0" err="1" smtClean="0"/>
              <a:t>арцијални</a:t>
            </a:r>
            <a:r>
              <a:rPr lang="en-US" sz="2400" dirty="0" smtClean="0"/>
              <a:t> </a:t>
            </a:r>
            <a:r>
              <a:rPr lang="en-US" sz="2400" dirty="0" err="1" smtClean="0"/>
              <a:t>агонисти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разликују</a:t>
            </a:r>
            <a:r>
              <a:rPr lang="en-US" sz="2400" dirty="0" smtClean="0"/>
              <a:t> </a:t>
            </a:r>
            <a:r>
              <a:rPr lang="en-US" sz="2400" dirty="0" err="1" smtClean="0"/>
              <a:t>по</a:t>
            </a:r>
            <a:r>
              <a:rPr lang="en-US" sz="2400" dirty="0" smtClean="0"/>
              <a:t> </a:t>
            </a:r>
            <a:r>
              <a:rPr lang="en-US" sz="2400" dirty="0" err="1" smtClean="0"/>
              <a:t>томе</a:t>
            </a:r>
            <a:r>
              <a:rPr lang="en-US" sz="2400" dirty="0" smtClean="0"/>
              <a:t> </a:t>
            </a:r>
            <a:r>
              <a:rPr lang="en-US" sz="2400" dirty="0" err="1" smtClean="0"/>
              <a:t>што</a:t>
            </a:r>
            <a:r>
              <a:rPr lang="en-US" sz="2400" dirty="0" smtClean="0"/>
              <a:t> </a:t>
            </a:r>
            <a:r>
              <a:rPr lang="en-US" sz="2400" dirty="0" err="1" smtClean="0"/>
              <a:t>изазивају</a:t>
            </a:r>
            <a:r>
              <a:rPr lang="en-US" sz="2400" dirty="0" smtClean="0"/>
              <a:t> </a:t>
            </a:r>
            <a:r>
              <a:rPr lang="en-US" sz="2400" dirty="0" err="1" smtClean="0"/>
              <a:t>слабу</a:t>
            </a:r>
            <a:r>
              <a:rPr lang="en-US" sz="2400" dirty="0" smtClean="0"/>
              <a:t> </a:t>
            </a:r>
            <a:r>
              <a:rPr lang="en-US" sz="2400" dirty="0" err="1" smtClean="0"/>
              <a:t>физичку</a:t>
            </a:r>
            <a:r>
              <a:rPr lang="en-US" sz="2400" dirty="0" smtClean="0"/>
              <a:t> </a:t>
            </a:r>
            <a:r>
              <a:rPr lang="en-US" sz="2400" dirty="0" err="1" smtClean="0"/>
              <a:t>зависност</a:t>
            </a:r>
            <a:r>
              <a:rPr lang="en-US" sz="2400" dirty="0" smtClean="0"/>
              <a:t>, </a:t>
            </a:r>
            <a:r>
              <a:rPr lang="en-US" sz="2400" dirty="0" err="1" smtClean="0"/>
              <a:t>активирају</a:t>
            </a:r>
            <a:r>
              <a:rPr lang="en-US" sz="2400" dirty="0" smtClean="0"/>
              <a:t> </a:t>
            </a:r>
            <a:r>
              <a:rPr lang="en-US" sz="2400" dirty="0" err="1" smtClean="0"/>
              <a:t>симпатички</a:t>
            </a:r>
            <a:r>
              <a:rPr lang="en-US" sz="2400" dirty="0" smtClean="0"/>
              <a:t> </a:t>
            </a:r>
            <a:r>
              <a:rPr lang="en-US" sz="2400" dirty="0" err="1" smtClean="0"/>
              <a:t>нервни</a:t>
            </a:r>
            <a:r>
              <a:rPr lang="en-US" sz="2400" dirty="0" smtClean="0"/>
              <a:t> </a:t>
            </a:r>
            <a:r>
              <a:rPr lang="en-US" sz="2400" dirty="0" err="1" smtClean="0"/>
              <a:t>систем</a:t>
            </a:r>
            <a:r>
              <a:rPr lang="en-US" sz="2400" dirty="0" smtClean="0"/>
              <a:t> (</a:t>
            </a:r>
            <a:r>
              <a:rPr lang="sr-Cyrl-RS" sz="2400" dirty="0" smtClean="0"/>
              <a:t>те </a:t>
            </a:r>
            <a:r>
              <a:rPr lang="en-US" sz="2400" dirty="0" err="1" smtClean="0"/>
              <a:t>отуда</a:t>
            </a:r>
            <a:r>
              <a:rPr lang="en-US" sz="2400" dirty="0" smtClean="0"/>
              <a:t> </a:t>
            </a:r>
            <a:r>
              <a:rPr lang="sr-Cyrl-RS" sz="2400" dirty="0" smtClean="0"/>
              <a:t>се јавља </a:t>
            </a:r>
            <a:r>
              <a:rPr lang="en-US" sz="2400" dirty="0" err="1" smtClean="0"/>
              <a:t>стимулација</a:t>
            </a:r>
            <a:r>
              <a:rPr lang="en-US" sz="2400" dirty="0" smtClean="0"/>
              <a:t> </a:t>
            </a:r>
            <a:r>
              <a:rPr lang="en-US" sz="2400" dirty="0" err="1" smtClean="0"/>
              <a:t>срца</a:t>
            </a:r>
            <a:r>
              <a:rPr lang="en-US" sz="2400" dirty="0" smtClean="0"/>
              <a:t>) и </a:t>
            </a:r>
            <a:r>
              <a:rPr lang="en-US" sz="2400" dirty="0" err="1" smtClean="0"/>
              <a:t>изазивају</a:t>
            </a:r>
            <a:r>
              <a:rPr lang="en-US" sz="2400" dirty="0" smtClean="0"/>
              <a:t> </a:t>
            </a:r>
            <a:r>
              <a:rPr lang="en-US" sz="2400" dirty="0" err="1" smtClean="0"/>
              <a:t>ексцитацију</a:t>
            </a:r>
            <a:r>
              <a:rPr lang="en-US" sz="2400" dirty="0" smtClean="0"/>
              <a:t> и </a:t>
            </a:r>
            <a:r>
              <a:rPr lang="en-US" sz="2400" dirty="0" err="1" smtClean="0"/>
              <a:t>халуцинације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болесника</a:t>
            </a:r>
            <a:endParaRPr lang="sr-Cyrl-CS" sz="2400" dirty="0" smtClean="0"/>
          </a:p>
          <a:p>
            <a:pPr eaLnBrk="1" hangingPunct="1"/>
            <a:r>
              <a:rPr lang="en-US" sz="2400" dirty="0" err="1" smtClean="0"/>
              <a:t>Ако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дају</a:t>
            </a:r>
            <a:r>
              <a:rPr lang="en-US" sz="2400" dirty="0" smtClean="0"/>
              <a:t> </a:t>
            </a:r>
            <a:r>
              <a:rPr lang="en-US" sz="2400" dirty="0" err="1" smtClean="0"/>
              <a:t>заједно</a:t>
            </a:r>
            <a:r>
              <a:rPr lang="en-US" sz="2400" dirty="0" smtClean="0"/>
              <a:t>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морфином</a:t>
            </a:r>
            <a:r>
              <a:rPr lang="en-US" sz="2400" dirty="0" smtClean="0"/>
              <a:t> </a:t>
            </a:r>
            <a:r>
              <a:rPr lang="en-US" sz="2400" dirty="0" err="1" smtClean="0"/>
              <a:t>или</a:t>
            </a:r>
            <a:r>
              <a:rPr lang="en-US" sz="2400" dirty="0" smtClean="0"/>
              <a:t> </a:t>
            </a:r>
            <a:r>
              <a:rPr lang="en-US" sz="2400" dirty="0" err="1" smtClean="0"/>
              <a:t>неким</a:t>
            </a:r>
            <a:r>
              <a:rPr lang="en-US" sz="2400" dirty="0" smtClean="0"/>
              <a:t> </a:t>
            </a:r>
            <a:r>
              <a:rPr lang="en-US" sz="2400" dirty="0" err="1" smtClean="0"/>
              <a:t>другим</a:t>
            </a:r>
            <a:r>
              <a:rPr lang="en-US" sz="2400" dirty="0" smtClean="0"/>
              <a:t> </a:t>
            </a:r>
            <a:r>
              <a:rPr lang="en-US" sz="2400" dirty="0" err="1" smtClean="0"/>
              <a:t>снажним</a:t>
            </a:r>
            <a:r>
              <a:rPr lang="en-US" sz="2400" dirty="0" smtClean="0"/>
              <a:t> </a:t>
            </a:r>
            <a:r>
              <a:rPr lang="en-US" sz="2400" dirty="0" smtClean="0">
                <a:sym typeface="Symbol" pitchFamily="18" charset="2"/>
              </a:rPr>
              <a:t></a:t>
            </a:r>
            <a:r>
              <a:rPr lang="en-US" sz="2400" dirty="0" smtClean="0"/>
              <a:t>-</a:t>
            </a:r>
            <a:r>
              <a:rPr lang="en-US" sz="2400" dirty="0" err="1" smtClean="0"/>
              <a:t>агонистом</a:t>
            </a:r>
            <a:r>
              <a:rPr lang="en-US" sz="2400" dirty="0" smtClean="0"/>
              <a:t>, </a:t>
            </a:r>
            <a:r>
              <a:rPr lang="en-US" sz="2400" dirty="0" err="1" smtClean="0"/>
              <a:t>парцијални</a:t>
            </a:r>
            <a:r>
              <a:rPr lang="en-US" sz="2400" dirty="0" smtClean="0"/>
              <a:t> </a:t>
            </a:r>
            <a:r>
              <a:rPr lang="en-US" sz="2400" dirty="0" err="1" smtClean="0"/>
              <a:t>агонисти</a:t>
            </a:r>
            <a:r>
              <a:rPr lang="en-US" sz="2400" dirty="0" smtClean="0"/>
              <a:t> </a:t>
            </a:r>
            <a:r>
              <a:rPr lang="en-US" sz="2400" dirty="0" err="1" smtClean="0"/>
              <a:t>блокирају</a:t>
            </a:r>
            <a:r>
              <a:rPr lang="en-US" sz="2400" dirty="0" smtClean="0"/>
              <a:t> </a:t>
            </a:r>
            <a:r>
              <a:rPr lang="en-US" sz="2400" dirty="0" err="1" smtClean="0"/>
              <a:t>њихово</a:t>
            </a:r>
            <a:r>
              <a:rPr lang="en-US" sz="2400" dirty="0" smtClean="0"/>
              <a:t> </a:t>
            </a:r>
            <a:r>
              <a:rPr lang="en-US" sz="2400" dirty="0" err="1" smtClean="0"/>
              <a:t>дејство</a:t>
            </a:r>
            <a:r>
              <a:rPr lang="en-US" sz="2400" dirty="0" smtClean="0"/>
              <a:t>, а </a:t>
            </a:r>
            <a:r>
              <a:rPr lang="en-US" sz="2400" dirty="0" err="1" smtClean="0"/>
              <a:t>када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дају</a:t>
            </a:r>
            <a:r>
              <a:rPr lang="en-US" sz="2400" dirty="0" smtClean="0"/>
              <a:t> </a:t>
            </a:r>
            <a:r>
              <a:rPr lang="en-US" sz="2400" dirty="0" err="1" smtClean="0"/>
              <a:t>сами</a:t>
            </a:r>
            <a:r>
              <a:rPr lang="en-US" sz="2400" dirty="0" smtClean="0"/>
              <a:t>, </a:t>
            </a:r>
            <a:r>
              <a:rPr lang="en-US" sz="2400" dirty="0" err="1" smtClean="0"/>
              <a:t>показују</a:t>
            </a:r>
            <a:r>
              <a:rPr lang="en-US" sz="2400" dirty="0" smtClean="0"/>
              <a:t> </a:t>
            </a:r>
            <a:r>
              <a:rPr lang="en-US" sz="2400" dirty="0" err="1" smtClean="0"/>
              <a:t>снажне</a:t>
            </a:r>
            <a:r>
              <a:rPr lang="en-US" sz="2400" dirty="0" smtClean="0"/>
              <a:t> κ- и </a:t>
            </a:r>
            <a:r>
              <a:rPr lang="sr-Cyrl-RS" sz="2400" dirty="0" smtClean="0"/>
              <a:t>веома </a:t>
            </a:r>
            <a:r>
              <a:rPr lang="en-US" sz="2400" dirty="0" err="1" smtClean="0"/>
              <a:t>слабе</a:t>
            </a:r>
            <a:r>
              <a:rPr lang="en-US" sz="2400" dirty="0" smtClean="0"/>
              <a:t> μ- </a:t>
            </a:r>
            <a:r>
              <a:rPr lang="en-US" sz="2400" dirty="0" err="1" smtClean="0"/>
              <a:t>ефекте</a:t>
            </a:r>
            <a:endParaRPr lang="en-US" sz="24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Пентазоцин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sr-Cyrl-RS" sz="2400" dirty="0" smtClean="0"/>
              <a:t>И</a:t>
            </a:r>
            <a:r>
              <a:rPr lang="en-US" sz="2400" dirty="0" err="1" smtClean="0"/>
              <a:t>зазива</a:t>
            </a:r>
            <a:r>
              <a:rPr lang="en-US" sz="2400" dirty="0" smtClean="0"/>
              <a:t> </a:t>
            </a:r>
            <a:r>
              <a:rPr lang="en-US" sz="2400" dirty="0" err="1" smtClean="0"/>
              <a:t>респираторну</a:t>
            </a:r>
            <a:r>
              <a:rPr lang="en-US" sz="2400" dirty="0" smtClean="0"/>
              <a:t> </a:t>
            </a:r>
            <a:r>
              <a:rPr lang="en-US" sz="2400" dirty="0" err="1" smtClean="0"/>
              <a:t>депресију</a:t>
            </a:r>
            <a:r>
              <a:rPr lang="en-US" sz="2400" dirty="0" smtClean="0"/>
              <a:t> </a:t>
            </a:r>
            <a:r>
              <a:rPr lang="en-US" sz="2400" dirty="0" err="1" smtClean="0"/>
              <a:t>као</a:t>
            </a:r>
            <a:r>
              <a:rPr lang="en-US" sz="2400" dirty="0" smtClean="0"/>
              <a:t> </a:t>
            </a:r>
            <a:r>
              <a:rPr lang="sr-Cyrl-RS" sz="2400" dirty="0" smtClean="0"/>
              <a:t>и </a:t>
            </a:r>
            <a:r>
              <a:rPr lang="en-US" sz="2400" dirty="0" err="1" smtClean="0"/>
              <a:t>морфин</a:t>
            </a:r>
            <a:r>
              <a:rPr lang="en-US" sz="2400" dirty="0" smtClean="0"/>
              <a:t>, </a:t>
            </a:r>
            <a:r>
              <a:rPr lang="en-US" sz="2400" dirty="0" err="1" smtClean="0"/>
              <a:t>али</a:t>
            </a:r>
            <a:r>
              <a:rPr lang="en-US" sz="2400" dirty="0" smtClean="0"/>
              <a:t> </a:t>
            </a:r>
            <a:r>
              <a:rPr lang="en-US" sz="2400" dirty="0" err="1" smtClean="0"/>
              <a:t>зато</a:t>
            </a:r>
            <a:r>
              <a:rPr lang="en-US" sz="2400" dirty="0" smtClean="0"/>
              <a:t> </a:t>
            </a:r>
            <a:r>
              <a:rPr lang="en-US" sz="2400" dirty="0" err="1" smtClean="0"/>
              <a:t>знатно</a:t>
            </a:r>
            <a:r>
              <a:rPr lang="en-US" sz="2400" dirty="0" smtClean="0"/>
              <a:t> </a:t>
            </a:r>
            <a:r>
              <a:rPr lang="en-US" sz="2400" dirty="0" err="1" smtClean="0"/>
              <a:t>ређе</a:t>
            </a:r>
            <a:r>
              <a:rPr lang="en-US" sz="2400" dirty="0" smtClean="0"/>
              <a:t> </a:t>
            </a:r>
            <a:r>
              <a:rPr lang="sr-Cyrl-RS" sz="2400" dirty="0" smtClean="0"/>
              <a:t>доводи до опстипације</a:t>
            </a:r>
            <a:endParaRPr lang="sr-Cyrl-CS" sz="2400" dirty="0" smtClean="0"/>
          </a:p>
          <a:p>
            <a:pPr eaLnBrk="1" hangingPunct="1"/>
            <a:r>
              <a:rPr lang="en-US" sz="2400" dirty="0" err="1" smtClean="0"/>
              <a:t>Специфична</a:t>
            </a:r>
            <a:r>
              <a:rPr lang="en-US" sz="2400" dirty="0" smtClean="0"/>
              <a:t> </a:t>
            </a:r>
            <a:r>
              <a:rPr lang="en-US" sz="2400" dirty="0" err="1" smtClean="0"/>
              <a:t>нежељена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дејства</a:t>
            </a:r>
            <a:r>
              <a:rPr lang="en-US" sz="2400" dirty="0" smtClean="0"/>
              <a:t> </a:t>
            </a:r>
            <a:r>
              <a:rPr lang="en-US" sz="2400" dirty="0" err="1" smtClean="0"/>
              <a:t>су</a:t>
            </a:r>
            <a:r>
              <a:rPr lang="sr-Cyrl-RS" sz="2400" dirty="0" smtClean="0"/>
              <a:t>:</a:t>
            </a:r>
            <a:r>
              <a:rPr lang="en-US" sz="2400" dirty="0" smtClean="0"/>
              <a:t> </a:t>
            </a:r>
            <a:r>
              <a:rPr lang="en-US" sz="2400" dirty="0" err="1" smtClean="0"/>
              <a:t>седација</a:t>
            </a:r>
            <a:r>
              <a:rPr lang="en-US" sz="2400" dirty="0" smtClean="0"/>
              <a:t>, </a:t>
            </a:r>
            <a:r>
              <a:rPr lang="en-US" sz="2400" dirty="0" err="1" smtClean="0"/>
              <a:t>психотомиметски</a:t>
            </a:r>
            <a:r>
              <a:rPr lang="en-US" sz="2400" dirty="0" smtClean="0"/>
              <a:t> </a:t>
            </a:r>
            <a:r>
              <a:rPr lang="en-US" sz="2400" dirty="0" err="1" smtClean="0"/>
              <a:t>ефекти</a:t>
            </a:r>
            <a:r>
              <a:rPr lang="en-US" sz="2400" dirty="0" smtClean="0"/>
              <a:t> (</a:t>
            </a:r>
            <a:r>
              <a:rPr lang="en-US" sz="2400" dirty="0" err="1" smtClean="0"/>
              <a:t>халуцинације</a:t>
            </a:r>
            <a:r>
              <a:rPr lang="en-US" sz="2400" dirty="0" smtClean="0"/>
              <a:t>, </a:t>
            </a:r>
            <a:r>
              <a:rPr lang="en-US" sz="2400" dirty="0" err="1" smtClean="0"/>
              <a:t>ноћне</a:t>
            </a:r>
            <a:r>
              <a:rPr lang="en-US" sz="2400" dirty="0" smtClean="0"/>
              <a:t> </a:t>
            </a:r>
            <a:r>
              <a:rPr lang="en-US" sz="2400" dirty="0" err="1" smtClean="0"/>
              <a:t>море</a:t>
            </a:r>
            <a:r>
              <a:rPr lang="en-US" sz="2400" dirty="0" smtClean="0"/>
              <a:t>, </a:t>
            </a:r>
            <a:r>
              <a:rPr lang="en-US" sz="2400" dirty="0" err="1" smtClean="0"/>
              <a:t>анксиозност</a:t>
            </a:r>
            <a:r>
              <a:rPr lang="en-US" sz="2400" dirty="0" smtClean="0"/>
              <a:t>) и </a:t>
            </a:r>
            <a:r>
              <a:rPr lang="en-US" sz="2400" dirty="0" err="1" smtClean="0"/>
              <a:t>стимулација</a:t>
            </a:r>
            <a:r>
              <a:rPr lang="en-US" sz="2400" dirty="0" smtClean="0"/>
              <a:t> </a:t>
            </a:r>
            <a:r>
              <a:rPr lang="en-US" sz="2400" dirty="0" err="1" smtClean="0"/>
              <a:t>срца</a:t>
            </a:r>
            <a:r>
              <a:rPr lang="en-US" sz="2400" dirty="0" smtClean="0"/>
              <a:t> </a:t>
            </a:r>
            <a:endParaRPr lang="sr-Cyrl-CS" sz="2400" dirty="0" smtClean="0"/>
          </a:p>
          <a:p>
            <a:pPr eaLnBrk="1" hangingPunct="1"/>
            <a:r>
              <a:rPr lang="en-US" sz="2400" dirty="0" err="1" smtClean="0"/>
              <a:t>Зато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пентазоцин</a:t>
            </a:r>
            <a:r>
              <a:rPr lang="en-US" sz="2400" dirty="0" smtClean="0"/>
              <a:t> </a:t>
            </a:r>
            <a:r>
              <a:rPr lang="en-US" sz="2400" dirty="0" err="1" smtClean="0"/>
              <a:t>контраиндикован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пацијената</a:t>
            </a:r>
            <a:r>
              <a:rPr lang="en-US" sz="2400" dirty="0" smtClean="0"/>
              <a:t>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психозама</a:t>
            </a:r>
            <a:r>
              <a:rPr lang="en-US" sz="2400" dirty="0" smtClean="0"/>
              <a:t>, </a:t>
            </a:r>
            <a:r>
              <a:rPr lang="en-US" sz="2400" dirty="0" err="1" smtClean="0"/>
              <a:t>епилепсијом</a:t>
            </a:r>
            <a:r>
              <a:rPr lang="en-US" sz="2400" dirty="0" smtClean="0"/>
              <a:t>, </a:t>
            </a:r>
            <a:r>
              <a:rPr lang="en-US" sz="2400" dirty="0" err="1" smtClean="0"/>
              <a:t>повредама</a:t>
            </a:r>
            <a:r>
              <a:rPr lang="en-US" sz="2400" dirty="0" smtClean="0"/>
              <a:t> </a:t>
            </a:r>
            <a:r>
              <a:rPr lang="en-US" sz="2400" dirty="0" err="1" smtClean="0"/>
              <a:t>главе</a:t>
            </a:r>
            <a:r>
              <a:rPr lang="en-US" sz="2400" dirty="0" smtClean="0"/>
              <a:t> и </a:t>
            </a:r>
            <a:r>
              <a:rPr lang="en-US" sz="2400" dirty="0" err="1" smtClean="0"/>
              <a:t>инфарктом</a:t>
            </a:r>
            <a:r>
              <a:rPr lang="en-US" sz="2400" dirty="0" smtClean="0"/>
              <a:t> </a:t>
            </a:r>
            <a:r>
              <a:rPr lang="en-US" sz="2400" dirty="0" err="1" smtClean="0"/>
              <a:t>миокарда</a:t>
            </a:r>
            <a:endParaRPr lang="en-US" sz="2400" dirty="0" smtClean="0"/>
          </a:p>
          <a:p>
            <a:endParaRPr lang="en-US" sz="2400" dirty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Бупренорфин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Дугоделујући мешовити агониста/антагониста</a:t>
            </a:r>
          </a:p>
          <a:p>
            <a:r>
              <a:rPr lang="sr-Cyrl-RS" sz="2400" dirty="0" smtClean="0"/>
              <a:t>Примењује се у облику сублингвалних таблета, како би се заобишао ефекат “првог пролаза кроз јетру”</a:t>
            </a:r>
          </a:p>
          <a:p>
            <a:r>
              <a:rPr lang="sr-Cyrl-RS" sz="2400" dirty="0" smtClean="0"/>
              <a:t>Споро дисосује са µ-рецептора, што одговара његовом дугом дејству</a:t>
            </a:r>
          </a:p>
          <a:p>
            <a:r>
              <a:rPr lang="sr-Cyrl-RS" sz="2400" dirty="0" smtClean="0"/>
              <a:t>Парцијални агониста/антагониста </a:t>
            </a:r>
            <a:r>
              <a:rPr lang="en-US" sz="2400" dirty="0" smtClean="0">
                <a:sym typeface="Symbol" pitchFamily="18" charset="2"/>
              </a:rPr>
              <a:t></a:t>
            </a:r>
            <a:r>
              <a:rPr lang="en-US" sz="2400" dirty="0" smtClean="0"/>
              <a:t>-</a:t>
            </a:r>
            <a:r>
              <a:rPr lang="en-US" sz="2400" dirty="0" err="1" smtClean="0"/>
              <a:t>рецептор</a:t>
            </a:r>
            <a:r>
              <a:rPr lang="sr-Cyrl-RS" sz="2400" dirty="0" smtClean="0"/>
              <a:t>а</a:t>
            </a:r>
          </a:p>
          <a:p>
            <a:r>
              <a:rPr lang="sr-Cyrl-RS" sz="2400" dirty="0" smtClean="0"/>
              <a:t>Користи се за лечење зависности од опијата</a:t>
            </a:r>
          </a:p>
          <a:p>
            <a:r>
              <a:rPr lang="sr-Cyrl-RS" sz="2400" dirty="0" smtClean="0"/>
              <a:t>Студије сугеришу да је подједнако ефикасан као и метадон у детоксификацији и одржавању апстиненције </a:t>
            </a:r>
            <a:endParaRPr lang="en-US" sz="24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Остали опиоидни аналгетици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060848"/>
            <a:ext cx="8363272" cy="4797152"/>
          </a:xfrm>
        </p:spPr>
        <p:txBody>
          <a:bodyPr/>
          <a:lstStyle/>
          <a:p>
            <a:r>
              <a:rPr lang="sr-Cyrl-RS" sz="2800" dirty="0" smtClean="0"/>
              <a:t>Трамадол:</a:t>
            </a:r>
          </a:p>
          <a:p>
            <a:pPr lvl="1"/>
            <a:r>
              <a:rPr lang="sr-Cyrl-RS" sz="2400" dirty="0" smtClean="0"/>
              <a:t>Благ до умерен ОА</a:t>
            </a:r>
          </a:p>
          <a:p>
            <a:pPr lvl="1"/>
            <a:r>
              <a:rPr lang="sr-Cyrl-RS" sz="2400" dirty="0" smtClean="0"/>
              <a:t>Слаб агониста µ-рецептора, блокира поновно преузимање серотонина и </a:t>
            </a:r>
            <a:r>
              <a:rPr lang="sr-Cyrl-RS" sz="2400" dirty="0" smtClean="0"/>
              <a:t>норадреналина</a:t>
            </a:r>
          </a:p>
          <a:p>
            <a:pPr lvl="1"/>
            <a:r>
              <a:rPr lang="sr-Cyrl-RS" sz="2400" dirty="0" smtClean="0"/>
              <a:t>Полиморфизам ЦИП 2Д6 (као и кодеин)</a:t>
            </a:r>
            <a:endParaRPr lang="sr-Cyrl-RS" sz="2400" dirty="0" smtClean="0"/>
          </a:p>
          <a:p>
            <a:pPr lvl="1"/>
            <a:r>
              <a:rPr lang="sr-Cyrl-RS" sz="2400" dirty="0" smtClean="0"/>
              <a:t>Контраиндикован код </a:t>
            </a:r>
            <a:r>
              <a:rPr lang="sr-Cyrl-RS" sz="2400" dirty="0" smtClean="0"/>
              <a:t>епилепсије</a:t>
            </a:r>
          </a:p>
          <a:p>
            <a:r>
              <a:rPr lang="sr-Cyrl-RS" sz="2800" dirty="0" smtClean="0"/>
              <a:t>Тапентадол:</a:t>
            </a:r>
          </a:p>
          <a:p>
            <a:pPr lvl="1"/>
            <a:r>
              <a:rPr lang="sr-Cyrl-RS" sz="2400" dirty="0" smtClean="0"/>
              <a:t>Благ до умерен ОА</a:t>
            </a:r>
          </a:p>
          <a:p>
            <a:pPr lvl="1"/>
            <a:r>
              <a:rPr lang="sr-Cyrl-RS" sz="2400" dirty="0" smtClean="0"/>
              <a:t>У</a:t>
            </a:r>
            <a:r>
              <a:rPr lang="sr-Cyrl-RS" sz="2400" dirty="0" smtClean="0"/>
              <a:t>мерено активира </a:t>
            </a:r>
            <a:r>
              <a:rPr lang="sr-Cyrl-RS" sz="2400" dirty="0" smtClean="0"/>
              <a:t>µ-рецепторе и блокира само преузимање норадреналина</a:t>
            </a:r>
          </a:p>
          <a:p>
            <a:pPr lvl="1"/>
            <a:r>
              <a:rPr lang="sr-Cyrl-RS" sz="2400" dirty="0" smtClean="0"/>
              <a:t>Ефикасан код послеоперативног бола</a:t>
            </a:r>
            <a:endParaRPr lang="sr-Cyrl-RS" sz="2400" dirty="0" smtClean="0"/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Остали опиоидни аналгетици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Лоперамид и дифеноксилат:</a:t>
            </a:r>
          </a:p>
          <a:p>
            <a:pPr lvl="1"/>
            <a:r>
              <a:rPr lang="sr-Cyrl-RS" sz="2400" dirty="0" smtClean="0"/>
              <a:t>Не делују на ЦНС, у ГИТ стимулишу µ-рецепторе чиме смањују пропулзивни мотилитет црева</a:t>
            </a:r>
          </a:p>
          <a:p>
            <a:pPr lvl="1"/>
            <a:r>
              <a:rPr lang="sr-Cyrl-RS" sz="2400" dirty="0" smtClean="0"/>
              <a:t>Користе се за лечење неинфективних дијареја, које су нису изазване инвазивним бактеријама </a:t>
            </a:r>
            <a:endParaRPr lang="en-US" sz="2400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Антагонисти опиоидних рецептора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Налоксон</a:t>
            </a:r>
            <a:r>
              <a:rPr lang="sr-Cyrl-RS" sz="2400" dirty="0" smtClean="0"/>
              <a:t>:</a:t>
            </a:r>
          </a:p>
          <a:p>
            <a:pPr lvl="1"/>
            <a:r>
              <a:rPr lang="sr-Cyrl-RS" sz="2400" dirty="0" smtClean="0"/>
              <a:t>Везује се за µ-рецепторе, али их не активира</a:t>
            </a:r>
          </a:p>
          <a:p>
            <a:pPr lvl="1"/>
            <a:r>
              <a:rPr lang="sr-Cyrl-RS" sz="2400" dirty="0" smtClean="0"/>
              <a:t>Користи се за лечење тровања опиоидима, може пробудити болесника из коме и успоставити спонтано дисање</a:t>
            </a:r>
          </a:p>
          <a:p>
            <a:pPr lvl="1"/>
            <a:r>
              <a:rPr lang="sr-Cyrl-RS" sz="2400" dirty="0" smtClean="0"/>
              <a:t>Провоцира апстиненцијални синдром код особа зависних од опиоида</a:t>
            </a:r>
          </a:p>
          <a:p>
            <a:pPr lvl="1"/>
            <a:r>
              <a:rPr lang="sr-Cyrl-RS" sz="2400" dirty="0" smtClean="0"/>
              <a:t>Интравенски се примењује више пута због кратког времена полуелиминације</a:t>
            </a:r>
            <a:endParaRPr lang="en-US" sz="2400" dirty="0"/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Антагонисти опиоидних рецептора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Налтрексон:</a:t>
            </a:r>
          </a:p>
          <a:p>
            <a:pPr lvl="1"/>
            <a:r>
              <a:rPr lang="sr-Cyrl-RS" sz="2400" dirty="0" smtClean="0"/>
              <a:t>Орално се користи</a:t>
            </a:r>
          </a:p>
          <a:p>
            <a:pPr lvl="1"/>
            <a:r>
              <a:rPr lang="sr-Cyrl-RS" sz="2400" dirty="0" smtClean="0"/>
              <a:t>Интензивно се метаболише у јетри до активног метаболита 6-бета налтрексола, због чега има дуго дејство (2-3 дана)</a:t>
            </a:r>
          </a:p>
          <a:p>
            <a:pPr lvl="1"/>
            <a:r>
              <a:rPr lang="sr-Cyrl-RS" sz="2400" dirty="0" smtClean="0"/>
              <a:t>Користи се за одржавање апстиненције код хероинских зависника и зависника од алкохола</a:t>
            </a:r>
          </a:p>
          <a:p>
            <a:pPr lvl="1"/>
            <a:r>
              <a:rPr lang="sr-Cyrl-RS" sz="2400" dirty="0" smtClean="0"/>
              <a:t>Нежељена дејства су: оштећење јетре, главобоља, несаница, пораст крвног притиска, повећање апетита, замагљен вид, одложена ејакулација </a:t>
            </a: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Периферни антагонисти µ-рецептора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435280" cy="4525962"/>
          </a:xfrm>
        </p:spPr>
        <p:txBody>
          <a:bodyPr/>
          <a:lstStyle/>
          <a:p>
            <a:r>
              <a:rPr lang="sr-Cyrl-RS" sz="2800" dirty="0" smtClean="0"/>
              <a:t>Алвимопан:</a:t>
            </a:r>
          </a:p>
          <a:p>
            <a:pPr lvl="1"/>
            <a:r>
              <a:rPr lang="sr-Cyrl-RS" sz="2400" dirty="0" smtClean="0"/>
              <a:t>Високо селективан за µ-рецепторе у ГИТ са којих спорије дисосује, минимално продире у ЦНС</a:t>
            </a:r>
          </a:p>
          <a:p>
            <a:pPr lvl="1"/>
            <a:r>
              <a:rPr lang="sr-Cyrl-RS" sz="2400" dirty="0" smtClean="0"/>
              <a:t>Одобрен је у САД за лечење постоперативног илеуса</a:t>
            </a:r>
          </a:p>
          <a:p>
            <a:r>
              <a:rPr lang="sr-Cyrl-RS" sz="2800" dirty="0" smtClean="0"/>
              <a:t>Налоксегол:</a:t>
            </a:r>
          </a:p>
          <a:p>
            <a:pPr lvl="1"/>
            <a:r>
              <a:rPr lang="sr-Cyrl-RS" sz="2400" dirty="0" smtClean="0"/>
              <a:t>Пегиловани дериват налоксона, због чега има малу пермеабилност кроз мембране у организму и супстрат је за П-гликопротеин</a:t>
            </a:r>
            <a:r>
              <a:rPr lang="sr-Latn-RS" sz="2400" dirty="0" smtClean="0"/>
              <a:t>, </a:t>
            </a:r>
            <a:r>
              <a:rPr lang="sr-Cyrl-RS" sz="2400" dirty="0" smtClean="0"/>
              <a:t>те не продире у ЦНС</a:t>
            </a:r>
          </a:p>
          <a:p>
            <a:pPr lvl="1"/>
            <a:r>
              <a:rPr lang="sr-Cyrl-RS" sz="2400" dirty="0" smtClean="0"/>
              <a:t>Одобрен је за лечење опстипације изазване опиоидима која не реагује на лаксативе</a:t>
            </a:r>
            <a:endParaRPr lang="en-US" sz="2800" dirty="0"/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Друге супстанце које стварају зависност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Супстанце са утицајем на психичке функције</a:t>
            </a:r>
          </a:p>
          <a:p>
            <a:r>
              <a:rPr lang="sr-Cyrl-RS" sz="2400" dirty="0" smtClean="0"/>
              <a:t>Доводе до стања благодети (еуфорије), па се зато злоупотребљавају</a:t>
            </a:r>
          </a:p>
          <a:p>
            <a:r>
              <a:rPr lang="sr-Cyrl-RS" sz="2400" dirty="0" smtClean="0"/>
              <a:t>Међутим, при понављаној дужој употреби ових супстанци долази до толеранције и развоја:</a:t>
            </a:r>
          </a:p>
          <a:p>
            <a:pPr marL="457200" indent="-457200">
              <a:buFont typeface="+mj-lt"/>
              <a:buAutoNum type="arabicPeriod"/>
            </a:pPr>
            <a:r>
              <a:rPr lang="sr-Cyrl-RS" sz="2400" dirty="0" smtClean="0"/>
              <a:t>Психичке зависности – неодољива жеља за поновним узимањем такве супстанце после нагле обуставе примене;</a:t>
            </a:r>
          </a:p>
          <a:p>
            <a:pPr marL="457200" indent="-457200">
              <a:buFont typeface="+mj-lt"/>
              <a:buAutoNum type="arabicPeriod"/>
            </a:pPr>
            <a:r>
              <a:rPr lang="sr-Cyrl-RS" sz="2400" dirty="0" smtClean="0"/>
              <a:t>Физичке зависности – појава непријатних телесних симтома након наглог прекида узимања такве супстанце (апстиненцијални синдром)</a:t>
            </a:r>
            <a:endParaRPr lang="en-US" sz="2400" dirty="0"/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Друге супстанце које стварају зависност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Свака зависност на у основи је последица прилагођавања (одбране на појачану стимулацију) организма (ЦНС) на присуство једне такве супстанце</a:t>
            </a:r>
          </a:p>
          <a:p>
            <a:r>
              <a:rPr lang="sr-Cyrl-RS" sz="2400" dirty="0" smtClean="0"/>
              <a:t>Зависност није само карактеристика психотропних лекова, већ и бета-блокатора, кортикостероида и др.</a:t>
            </a:r>
          </a:p>
          <a:p>
            <a:r>
              <a:rPr lang="sr-Cyrl-RS" sz="2400" dirty="0" smtClean="0"/>
              <a:t>Основи механизми зависности на психотропне супстанце обухватају:</a:t>
            </a:r>
          </a:p>
          <a:p>
            <a:pPr lvl="1"/>
            <a:r>
              <a:rPr lang="sr-Cyrl-RS" sz="2000" dirty="0" smtClean="0"/>
              <a:t>директну или индиректну активацију мезолимбичког допаминергичког “система награђивања”</a:t>
            </a:r>
          </a:p>
          <a:p>
            <a:pPr lvl="1"/>
            <a:r>
              <a:rPr lang="sr-Cyrl-RS" sz="2000" dirty="0" smtClean="0"/>
              <a:t>супресију пражњења неурона </a:t>
            </a:r>
            <a:r>
              <a:rPr lang="sr-Latn-RS" sz="2000" i="1" dirty="0" smtClean="0"/>
              <a:t>lo</a:t>
            </a:r>
            <a:r>
              <a:rPr lang="en-US" sz="2000" i="1" dirty="0" smtClean="0"/>
              <a:t>c</a:t>
            </a:r>
            <a:r>
              <a:rPr lang="sr-Latn-RS" sz="2000" i="1" dirty="0" smtClean="0"/>
              <a:t>us ceruleus</a:t>
            </a:r>
            <a:r>
              <a:rPr lang="sr-Cyrl-RS" sz="2000" i="1" dirty="0" smtClean="0"/>
              <a:t> </a:t>
            </a:r>
          </a:p>
          <a:p>
            <a:pPr lvl="1"/>
            <a:r>
              <a:rPr lang="sr-Cyrl-RS" sz="2000" dirty="0" smtClean="0"/>
              <a:t>утицај на таламо-кортикалне</a:t>
            </a:r>
            <a:r>
              <a:rPr lang="sr-Latn-RS" sz="2000" dirty="0" smtClean="0"/>
              <a:t> (</a:t>
            </a:r>
            <a:r>
              <a:rPr lang="sr-Cyrl-RS" sz="2000" dirty="0" smtClean="0"/>
              <a:t>префронтални кортекс</a:t>
            </a:r>
            <a:r>
              <a:rPr lang="sr-Latn-RS" sz="2000" dirty="0" smtClean="0"/>
              <a:t>)</a:t>
            </a:r>
            <a:r>
              <a:rPr lang="sr-Cyrl-RS" sz="2000" dirty="0" smtClean="0"/>
              <a:t> неуронске путеве (халуциногени)  </a:t>
            </a:r>
            <a:endParaRPr lang="en-US" sz="20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Парацетамол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686800" cy="4525962"/>
          </a:xfrm>
        </p:spPr>
        <p:txBody>
          <a:bodyPr/>
          <a:lstStyle/>
          <a:p>
            <a:r>
              <a:rPr lang="sr-Cyrl-RS" sz="2800" dirty="0" smtClean="0"/>
              <a:t>Добро се подноси</a:t>
            </a:r>
          </a:p>
          <a:p>
            <a:r>
              <a:rPr lang="sr-Cyrl-RS" sz="2800" dirty="0" smtClean="0"/>
              <a:t>Безбедан за примену у трудноћи и лактацији</a:t>
            </a:r>
          </a:p>
          <a:p>
            <a:r>
              <a:rPr lang="sr-Cyrl-RS" sz="2800" dirty="0" smtClean="0"/>
              <a:t>Предозирање: </a:t>
            </a:r>
          </a:p>
          <a:p>
            <a:pPr lvl="1"/>
            <a:r>
              <a:rPr lang="sr-Cyrl-RS" sz="2400" dirty="0" smtClean="0"/>
              <a:t>Центролубуларна некроза јетре</a:t>
            </a:r>
          </a:p>
          <a:p>
            <a:pPr lvl="1"/>
            <a:r>
              <a:rPr lang="sr-Cyrl-RS" sz="2400" dirty="0" smtClean="0"/>
              <a:t>Дозно-зависна АХИ, Н-ацетил-пара-бензохинон имин</a:t>
            </a:r>
          </a:p>
          <a:p>
            <a:pPr lvl="1"/>
            <a:r>
              <a:rPr lang="sr-Cyrl-RS" sz="2400" dirty="0" smtClean="0"/>
              <a:t>Ризик код претходног обољења јетре, истовремене примене индуктора ЦИП 450, малнутриције, хроничног алкохолизма, деце и старијих особа</a:t>
            </a:r>
          </a:p>
          <a:p>
            <a:pPr lvl="1"/>
            <a:r>
              <a:rPr lang="sr-Cyrl-RS" sz="2400" dirty="0" smtClean="0"/>
              <a:t>Антидот је ацетилцистеин (орална и парентерална примена)</a:t>
            </a:r>
            <a:endParaRPr lang="en-US" sz="2400" dirty="0"/>
          </a:p>
        </p:txBody>
      </p:sp>
    </p:spTree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514350" indent="-514350"/>
            <a:r>
              <a:rPr lang="sr-Cyrl-RS" dirty="0" smtClean="0"/>
              <a:t>Алкохолно-барбитуратни (седативни) тип зависности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219256" cy="4525962"/>
          </a:xfrm>
        </p:spPr>
        <p:txBody>
          <a:bodyPr/>
          <a:lstStyle/>
          <a:p>
            <a:pPr marL="514350" indent="-514350"/>
            <a:r>
              <a:rPr lang="sr-Cyrl-RS" sz="2400" dirty="0" smtClean="0"/>
              <a:t>Психички ефекти алкохола, барбитурата, бензодазепина:еуфорија, смирење и отклањање анксиозности, слабљење пажње, успорено мишљење и губитак социјалних обриса у понашању</a:t>
            </a:r>
          </a:p>
          <a:p>
            <a:pPr marL="514350" indent="-514350"/>
            <a:r>
              <a:rPr lang="sr-Cyrl-RS" sz="2400" dirty="0" smtClean="0"/>
              <a:t>Психичка  и физичка зависност, које се посебно јављају после дуже (хроничне) примене краткоделујућих лекове из ове групе</a:t>
            </a:r>
          </a:p>
          <a:p>
            <a:pPr marL="514350" indent="-514350"/>
            <a:r>
              <a:rPr lang="sr-Cyrl-RS" sz="2400" dirty="0" smtClean="0"/>
              <a:t>Апстиненцијални синдром: анксиозност, делиријум, презнојавање, халуцинације, грчеви у мишићима, тремор</a:t>
            </a:r>
            <a:r>
              <a:rPr lang="en-US" sz="2400" dirty="0" smtClean="0"/>
              <a:t>,</a:t>
            </a:r>
            <a:r>
              <a:rPr lang="sr-Cyrl-RS" sz="2400" dirty="0" smtClean="0"/>
              <a:t> конвулзије</a:t>
            </a:r>
            <a:endParaRPr lang="en-US" sz="2400" dirty="0"/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Алкохолно-барбитуратни (седативни) тип зависности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Лечи се применом дугоделујућих лекова из групе бензодиазепина, попут диазепама, и његовим постепеним укидањем</a:t>
            </a:r>
          </a:p>
          <a:p>
            <a:r>
              <a:rPr lang="sr-Cyrl-RS" sz="2400" dirty="0" smtClean="0"/>
              <a:t>У сврху одвикавање од алкохола може се користити и лек дисулфирам, који блокира алдехидну дехидрогеназу, те услед накупљања ацет-алдехида може изазвати вазидилатацију, хипотензију, црвенило лица, мучнину, повраћање, бол у грудима, гушење </a:t>
            </a:r>
          </a:p>
          <a:p>
            <a:endParaRPr lang="en-US" sz="2400" dirty="0"/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Алкохолно-барбитуратни (седативни) тип зависности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Акампросат: </a:t>
            </a:r>
          </a:p>
          <a:p>
            <a:pPr lvl="1"/>
            <a:r>
              <a:rPr lang="sr-Cyrl-RS" sz="2400" dirty="0" smtClean="0"/>
              <a:t>Релативно новији лек, сличан по структури ГАБА</a:t>
            </a:r>
          </a:p>
          <a:p>
            <a:pPr lvl="1"/>
            <a:r>
              <a:rPr lang="sr-Cyrl-RS" sz="2400" dirty="0" smtClean="0"/>
              <a:t>Активира рецепторе за ГАБА, а смањује активност рецептора за глутамат</a:t>
            </a:r>
          </a:p>
          <a:p>
            <a:pPr lvl="1"/>
            <a:r>
              <a:rPr lang="sr-Cyrl-RS" sz="2400" dirty="0" smtClean="0"/>
              <a:t>Смањује жељу за узимањем алкохола</a:t>
            </a:r>
          </a:p>
          <a:p>
            <a:pPr lvl="1"/>
            <a:r>
              <a:rPr lang="sr-Cyrl-RS" sz="2400" dirty="0" smtClean="0"/>
              <a:t>Нежељена дејства су: стомачни бол, оспа, свраб, смањење либида и фригидност/импотенција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Кокаинско-амфетамински тип зависности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И кокаин и амфетамин су индиректни симпатомиметици</a:t>
            </a:r>
          </a:p>
          <a:p>
            <a:r>
              <a:rPr lang="sr-Cyrl-RS" sz="2400" dirty="0" smtClean="0"/>
              <a:t>Уносе се умршкавањем и интравенски, а могу и пушењем (у облику базе, кокаин и метамфетамин)</a:t>
            </a:r>
          </a:p>
          <a:p>
            <a:r>
              <a:rPr lang="sr-Cyrl-RS" sz="2400" dirty="0" smtClean="0"/>
              <a:t>Етапе“трк” (1-3 дана, уносе се континуирано у растућим дозама због брзог развоја толеранције) и “слом” (физичка исцрпљеност и спавање, 1-2 дана)</a:t>
            </a: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Кокаинско-амфетамински тип зависности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Изазивају еуфорију, осећај сличан оргазму,узбуђење, анорексију, повећање будности, убрзан ток мисли, тахикардију, аритмије, хипертензију, повећање телесне температуре и мидријазу</a:t>
            </a:r>
            <a:endParaRPr lang="en-US" sz="2400" dirty="0" smtClean="0"/>
          </a:p>
          <a:p>
            <a:r>
              <a:rPr lang="sr-Cyrl-RS" sz="2400" dirty="0" smtClean="0"/>
              <a:t>Јака психичка и слаба физичка зависност</a:t>
            </a:r>
          </a:p>
          <a:p>
            <a:r>
              <a:rPr lang="sr-Cyrl-RS" sz="2400" dirty="0" smtClean="0"/>
              <a:t>Апстиненцијални синдром (дисфорија, повећање апетита, поспаност) не захтева посебно лечење</a:t>
            </a:r>
          </a:p>
          <a:p>
            <a:r>
              <a:rPr lang="sr-Cyrl-RS" sz="2400" dirty="0" smtClean="0"/>
              <a:t>Вишегодишње коришћење ових супстанци трајно оштећује нервне ћелије и изазива психозу сличну схизофренији</a:t>
            </a:r>
            <a:endParaRPr lang="en-US" sz="2400" dirty="0"/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Халуциногени тип зависности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Халуциногени – суспстанце које утичу на процесе опажања (перцепције), али и на процес мишљења и расположење (опонашају психотична испољавања, психомиметици или психоделичне супстанце)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sz="2400" dirty="0" smtClean="0"/>
              <a:t>Деривати фенил-етиламина (мескалин и деривати амфетамина: МДА, МДМА и ДОМ)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sz="2400" dirty="0" smtClean="0"/>
              <a:t>Деривати индоламина (псилоцибин, ДМТ, ЛСД)</a:t>
            </a:r>
          </a:p>
          <a:p>
            <a:pPr marL="514350" indent="-514350">
              <a:buFont typeface="+mj-lt"/>
              <a:buAutoNum type="arabicPeriod"/>
            </a:pPr>
            <a:r>
              <a:rPr lang="sr-Cyrl-RS" sz="2400" dirty="0" smtClean="0"/>
              <a:t>Фенциклидин</a:t>
            </a:r>
            <a:endParaRPr lang="sr-Latn-RS" sz="2400" dirty="0" smtClean="0"/>
          </a:p>
          <a:p>
            <a:pPr marL="514350" indent="-514350"/>
            <a:r>
              <a:rPr lang="sr-Cyrl-RS" sz="2400" dirty="0" smtClean="0"/>
              <a:t>Сви су агонисти 5-ХТ2 рецептора у ПФК, фенциклидин блокира НМДА рецепторе за глутамат</a:t>
            </a:r>
            <a:endParaRPr lang="en-US" sz="2400" dirty="0"/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Халуциногени тип зависности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Природни алкалоиди: мескалин (из мексичког кактуса без бодљи), псилоцибин (из јужноамеричке печурке – ајахуаска)</a:t>
            </a:r>
          </a:p>
          <a:p>
            <a:r>
              <a:rPr lang="sr-Cyrl-RS" sz="2400" dirty="0" smtClean="0"/>
              <a:t>Синтетске супстанце: ЛСД (“трип”), и деривати амфетамина (МДМА – “екстази”, МДА – “супстанца љубави” и друге рекреационе дроге)</a:t>
            </a:r>
          </a:p>
          <a:p>
            <a:r>
              <a:rPr lang="sr-Cyrl-RS" sz="2400" dirty="0" smtClean="0"/>
              <a:t>Данас су законом забрањени у већини земаља</a:t>
            </a:r>
          </a:p>
          <a:p>
            <a:r>
              <a:rPr lang="sr-Cyrl-RS" sz="2400" dirty="0" smtClean="0"/>
              <a:t>Фенциклидин (“анђеоски прах”) – у већим дозама делује као општи анестетик кетамин</a:t>
            </a:r>
          </a:p>
          <a:p>
            <a:r>
              <a:rPr lang="sr-Cyrl-RS" sz="2400" dirty="0" smtClean="0"/>
              <a:t>Изразита  укрштена толеранција се јавља и углавном слаба психичка зависност </a:t>
            </a:r>
            <a:endParaRPr lang="en-US" sz="2400" dirty="0"/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Канабис тип зависности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Марихуана и хашиш, супстанце које се добијају из индијске конопље</a:t>
            </a:r>
            <a:r>
              <a:rPr lang="sr-Latn-RS" sz="2400" dirty="0" smtClean="0"/>
              <a:t> (</a:t>
            </a:r>
            <a:r>
              <a:rPr lang="sr-Latn-RS" sz="2400" i="1" dirty="0" smtClean="0"/>
              <a:t>Cannabis Sativa</a:t>
            </a:r>
            <a:r>
              <a:rPr lang="sr-Latn-RS" sz="2400" dirty="0" smtClean="0"/>
              <a:t>)</a:t>
            </a:r>
            <a:endParaRPr lang="sr-Cyrl-RS" sz="2400" dirty="0" smtClean="0"/>
          </a:p>
          <a:p>
            <a:r>
              <a:rPr lang="sr-Cyrl-RS" sz="2400" dirty="0" smtClean="0"/>
              <a:t>Марихуана је сасушена и исецкана биљка, а хашиш смола из пупољака конопље</a:t>
            </a:r>
          </a:p>
          <a:p>
            <a:r>
              <a:rPr lang="sr-Cyrl-RS" sz="2400" dirty="0" smtClean="0"/>
              <a:t>Активни принцип </a:t>
            </a:r>
            <a:r>
              <a:rPr lang="sr-Latn-RS" sz="2400" i="1" dirty="0" smtClean="0"/>
              <a:t>THC</a:t>
            </a:r>
            <a:r>
              <a:rPr lang="sr-Cyrl-RS" sz="2400" i="1" dirty="0" smtClean="0"/>
              <a:t> </a:t>
            </a:r>
            <a:r>
              <a:rPr lang="sr-Cyrl-RS" sz="2400" dirty="0" smtClean="0"/>
              <a:t>(тетрахидроканабинол) делује преко </a:t>
            </a:r>
            <a:r>
              <a:rPr lang="sr-Latn-RS" sz="2400" i="1" dirty="0" smtClean="0"/>
              <a:t>CB1</a:t>
            </a:r>
            <a:r>
              <a:rPr lang="sr-Latn-RS" sz="2400" dirty="0" smtClean="0"/>
              <a:t> </a:t>
            </a:r>
            <a:r>
              <a:rPr lang="sr-Cyrl-RS" sz="2400" dirty="0" smtClean="0"/>
              <a:t>рецептора, који се налазе превасходно у малом мозгу, структурама екстрапирамидног система, хипокампусу и кори великог мозга</a:t>
            </a:r>
          </a:p>
          <a:p>
            <a:r>
              <a:rPr lang="sr-Cyrl-RS" sz="2400" dirty="0" smtClean="0"/>
              <a:t>Изазива еуфорију праћену поспаношћу, халуцинације, релаксацију, поремећај опажања времена и слабљење меморије (упамћивања) </a:t>
            </a:r>
            <a:endParaRPr lang="en-US" sz="2400" i="1" dirty="0"/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Канабис тип зависности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Ефекти канабиса брзо настају, достижу максимум после око 30 минута и трају 4-6 сати</a:t>
            </a:r>
          </a:p>
          <a:p>
            <a:r>
              <a:rPr lang="sr-Latn-RS" sz="2400" i="1" dirty="0" smtClean="0"/>
              <a:t>THC</a:t>
            </a:r>
            <a:r>
              <a:rPr lang="sr-Latn-RS" sz="2400" dirty="0" smtClean="0"/>
              <a:t> </a:t>
            </a:r>
            <a:r>
              <a:rPr lang="sr-Cyrl-RS" sz="2400" dirty="0" smtClean="0"/>
              <a:t>изазива и: аналгезију, повећање апетита, тахикардију, закрвављеност очију, смањење очног притиска и бронходилатацију</a:t>
            </a:r>
          </a:p>
          <a:p>
            <a:r>
              <a:rPr lang="sr-Cyrl-RS" sz="2400" dirty="0" smtClean="0"/>
              <a:t>Неискусне особе после узимања канабиса понекад доживе напад панике (страх)</a:t>
            </a:r>
          </a:p>
          <a:p>
            <a:r>
              <a:rPr lang="sr-Cyrl-RS" sz="2400" dirty="0" smtClean="0"/>
              <a:t>Развија се само психичка зависност, а не и физичка</a:t>
            </a:r>
            <a:endParaRPr lang="en-US" sz="2400" dirty="0"/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Никотински тип зависности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Развијају се снажна физичка и психичка зависност</a:t>
            </a:r>
          </a:p>
          <a:p>
            <a:r>
              <a:rPr lang="sr-Cyrl-RS" sz="2400" dirty="0" smtClean="0"/>
              <a:t>Упоран апстиненцијални синдром: раздражљивост, пораст апетита, губитак концентрације, опстипација</a:t>
            </a:r>
          </a:p>
          <a:p>
            <a:r>
              <a:rPr lang="sr-Cyrl-RS" sz="2400" dirty="0" smtClean="0"/>
              <a:t>Лечење:</a:t>
            </a:r>
          </a:p>
          <a:p>
            <a:pPr lvl="1"/>
            <a:r>
              <a:rPr lang="sr-Cyrl-RS" sz="2400" dirty="0" smtClean="0"/>
              <a:t>Никотинска супституциона терапија (жваке и др.)</a:t>
            </a:r>
          </a:p>
          <a:p>
            <a:pPr lvl="1"/>
            <a:r>
              <a:rPr lang="sr-Cyrl-RS" sz="2400" dirty="0" smtClean="0"/>
              <a:t>Бупропион (антидепресив, селективни инхибитор поновног преузимања НА и ДОП, у већим дозама може довести до ЕПИ напада или акутне психозе)</a:t>
            </a:r>
          </a:p>
          <a:p>
            <a:pPr lvl="1"/>
            <a:r>
              <a:rPr lang="sr-Cyrl-RS" sz="2400" dirty="0" smtClean="0"/>
              <a:t>Варениклин (потенцијално најефикаснији лек, дугоделујући селективни парцијални агониста никотинских рецептора, добро се подноси)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НСАИЛ – подела према хемијском саставу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229600" cy="4570412"/>
          </a:xfrm>
        </p:spPr>
        <p:txBody>
          <a:bodyPr/>
          <a:lstStyle/>
          <a:p>
            <a:pPr marL="514350" indent="-514350">
              <a:buFont typeface="Arial" pitchFamily="34" charset="0"/>
              <a:buChar char="•"/>
            </a:pPr>
            <a:r>
              <a:rPr lang="sr-Cyrl-RS" sz="2800" dirty="0" smtClean="0"/>
              <a:t>Салицилати (АСК или </a:t>
            </a:r>
            <a:r>
              <a:rPr lang="sr-Cyrl-RS" sz="2800" dirty="0" smtClean="0"/>
              <a:t>Аспирин</a:t>
            </a:r>
            <a:r>
              <a:rPr lang="sr-Cyrl-RS" sz="2800" baseline="30000" dirty="0" smtClean="0"/>
              <a:t>®</a:t>
            </a:r>
            <a:r>
              <a:rPr lang="sr-Cyrl-RS" sz="2800" dirty="0" smtClean="0"/>
              <a:t>)</a:t>
            </a:r>
          </a:p>
          <a:p>
            <a:pPr marL="514350" indent="-514350">
              <a:buFont typeface="Arial" pitchFamily="34" charset="0"/>
              <a:buChar char="•"/>
            </a:pPr>
            <a:r>
              <a:rPr lang="sr-Cyrl-RS" sz="2800" dirty="0" smtClean="0"/>
              <a:t>Деривати пропионске киселине (ибупрофен, кетопрофен, флурбипрофен, напроксен)</a:t>
            </a:r>
          </a:p>
          <a:p>
            <a:pPr marL="514350" indent="-514350">
              <a:buFont typeface="Arial" pitchFamily="34" charset="0"/>
              <a:buChar char="•"/>
            </a:pPr>
            <a:r>
              <a:rPr lang="sr-Cyrl-RS" sz="2800" dirty="0" smtClean="0"/>
              <a:t>Деривати сирћетне киселине (индометацин, ацеметацин, диклофенак, ацеклофенак, кеторолак, етодолак)</a:t>
            </a:r>
          </a:p>
          <a:p>
            <a:pPr marL="514350" indent="-514350">
              <a:buFont typeface="Arial" pitchFamily="34" charset="0"/>
              <a:buChar char="•"/>
            </a:pPr>
            <a:r>
              <a:rPr lang="sr-Cyrl-RS" sz="2800" dirty="0" smtClean="0"/>
              <a:t>Фенамати (мефенамична киселина)</a:t>
            </a:r>
          </a:p>
          <a:p>
            <a:pPr marL="514350" indent="-514350">
              <a:buFont typeface="Arial" pitchFamily="34" charset="0"/>
              <a:buChar char="•"/>
            </a:pPr>
            <a:r>
              <a:rPr lang="sr-Cyrl-RS" sz="2800" dirty="0" smtClean="0"/>
              <a:t>Пиразолони (метамизол)</a:t>
            </a:r>
          </a:p>
          <a:p>
            <a:pPr marL="514350" indent="-514350">
              <a:buFont typeface="Arial" pitchFamily="34" charset="0"/>
              <a:buChar char="•"/>
            </a:pPr>
            <a:r>
              <a:rPr lang="sr-Cyrl-RS" sz="2800" dirty="0" smtClean="0"/>
              <a:t>Оксиками (пироксикам)</a:t>
            </a:r>
            <a:endParaRPr lang="en-US" sz="28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НСАИЛ – механизам дејства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Инхибитори циклооксигеназе (ЦОКС) 1 и 2 → инхибирају стварање еикосаноида</a:t>
            </a:r>
            <a:r>
              <a:rPr lang="en-US" sz="2800" dirty="0" smtClean="0"/>
              <a:t>: PG E, F</a:t>
            </a:r>
            <a:r>
              <a:rPr lang="sr-Cyrl-RS" sz="2800" dirty="0" smtClean="0"/>
              <a:t> и</a:t>
            </a:r>
            <a:r>
              <a:rPr lang="en-US" sz="2800" dirty="0" smtClean="0"/>
              <a:t> I</a:t>
            </a:r>
            <a:r>
              <a:rPr lang="sr-Cyrl-RS" sz="2800" dirty="0" smtClean="0"/>
              <a:t> класе, Т</a:t>
            </a:r>
            <a:r>
              <a:rPr lang="en-US" sz="2800" dirty="0" smtClean="0"/>
              <a:t>XA-2</a:t>
            </a:r>
            <a:endParaRPr lang="sr-Cyrl-RS" sz="2800" dirty="0" smtClean="0"/>
          </a:p>
          <a:p>
            <a:r>
              <a:rPr lang="sr-Cyrl-RS" sz="2800" dirty="0" smtClean="0"/>
              <a:t>Неселективни ЦОКС инхибитори: (Аспирин</a:t>
            </a:r>
            <a:r>
              <a:rPr lang="sr-Cyrl-RS" sz="2800" baseline="30000" dirty="0" smtClean="0"/>
              <a:t>®</a:t>
            </a:r>
            <a:r>
              <a:rPr lang="sr-Cyrl-RS" sz="2800" dirty="0" smtClean="0"/>
              <a:t> ибупрофен, диклофенак, кеторолак, напроксен, итд.)</a:t>
            </a:r>
          </a:p>
          <a:p>
            <a:r>
              <a:rPr lang="sr-Cyrl-RS" sz="2800" dirty="0" smtClean="0"/>
              <a:t>Делимично селективни</a:t>
            </a:r>
            <a:r>
              <a:rPr lang="sr-Cyrl-RS" sz="2800" dirty="0" smtClean="0"/>
              <a:t> ЦОКС-2 </a:t>
            </a:r>
            <a:r>
              <a:rPr lang="sr-Cyrl-RS" sz="2800" dirty="0" smtClean="0"/>
              <a:t>инхибитори: мелоксикам и нимесулид</a:t>
            </a:r>
          </a:p>
          <a:p>
            <a:r>
              <a:rPr lang="sr-Cyrl-RS" sz="2800" dirty="0" smtClean="0"/>
              <a:t>Селективни ЦОКС-2 инхибитори: целекоксиб, рофекоксиб, еторикоксиб </a:t>
            </a:r>
            <a:endParaRPr lang="en-US" sz="28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Фармаколошка дејства НСАИЛ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363272" cy="4525962"/>
          </a:xfrm>
        </p:spPr>
        <p:txBody>
          <a:bodyPr/>
          <a:lstStyle/>
          <a:p>
            <a:r>
              <a:rPr lang="sr-Cyrl-RS" sz="2800" dirty="0" smtClean="0"/>
              <a:t>Инхибицијом ЦОКС 2 остварују се симптоматски терапијски ефекти: аналгетски, антипиретички и антиинфламаторни</a:t>
            </a:r>
          </a:p>
          <a:p>
            <a:r>
              <a:rPr lang="sr-Cyrl-RS" sz="2800" dirty="0" smtClean="0"/>
              <a:t>Једино Аспирин показује клинички значајно антиагрегационо дејство, али у малим дозама (75-300 мг)</a:t>
            </a:r>
          </a:p>
          <a:p>
            <a:r>
              <a:rPr lang="sr-Cyrl-RS" sz="2800" dirty="0" smtClean="0"/>
              <a:t>Инхибиција ЦОКС 1 доводи до појаве </a:t>
            </a:r>
            <a:r>
              <a:rPr lang="sr-Cyrl-RS" sz="2800" dirty="0" smtClean="0"/>
              <a:t>уобичајених нежељена дејства</a:t>
            </a:r>
          </a:p>
          <a:p>
            <a:endParaRPr lang="en-US" sz="28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Аспирин – фармакокинетика и фармакодинамика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Иреверзибилно блокира и ЦОКС 1 и ЦОКС 2</a:t>
            </a:r>
          </a:p>
          <a:p>
            <a:r>
              <a:rPr lang="sr-Cyrl-RS" sz="2400" dirty="0" smtClean="0"/>
              <a:t>Добра апсорпција из ГИТ, брзо се разграђује до ацетата и салицилне киселине под дејством неспецифичних естераза</a:t>
            </a:r>
          </a:p>
          <a:p>
            <a:r>
              <a:rPr lang="sr-Cyrl-RS" sz="2400" dirty="0" smtClean="0"/>
              <a:t>Висок степен везивања за протеине плазме, добра дистрибуција у сва ткива</a:t>
            </a:r>
          </a:p>
          <a:p>
            <a:r>
              <a:rPr lang="sr-Cyrl-RS" sz="2400" dirty="0" smtClean="0"/>
              <a:t>Метаболизам у јетри коњугањицијом (главни пут) и оксидацијом (споредни пут)</a:t>
            </a:r>
          </a:p>
          <a:p>
            <a:r>
              <a:rPr lang="sr-Cyrl-RS" sz="2400" dirty="0" smtClean="0"/>
              <a:t>Сатурациона кинетика елиминације</a:t>
            </a:r>
          </a:p>
          <a:p>
            <a:r>
              <a:rPr lang="sr-Cyrl-RS" sz="2400" dirty="0" smtClean="0"/>
              <a:t>Излучивање </a:t>
            </a:r>
            <a:r>
              <a:rPr lang="sr-Cyrl-RS" sz="2400" dirty="0" smtClean="0"/>
              <a:t>урином, брзина </a:t>
            </a:r>
            <a:r>
              <a:rPr lang="sr-Cyrl-RS" sz="2400" dirty="0" smtClean="0"/>
              <a:t>зависи од рН </a:t>
            </a:r>
            <a:r>
              <a:rPr lang="sr-Cyrl-RS" sz="2400" dirty="0" smtClean="0"/>
              <a:t>вредности урина</a:t>
            </a:r>
            <a:endParaRPr lang="en-US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2_Default Design">
  <a:themeElements>
    <a:clrScheme name="2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2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2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9793</TotalTime>
  <Words>3548</Words>
  <Application>Microsoft Office PowerPoint</Application>
  <PresentationFormat>On-screen Show (4:3)</PresentationFormat>
  <Paragraphs>382</Paragraphs>
  <Slides>59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59</vt:i4>
      </vt:variant>
    </vt:vector>
  </HeadingPairs>
  <TitlesOfParts>
    <vt:vector size="60" baseType="lpstr">
      <vt:lpstr>2_Default Design</vt:lpstr>
      <vt:lpstr>Интегрисане акaдемске студије фармације Фармакологија 1 – Б16 Предавање – 9. наставна недеља</vt:lpstr>
      <vt:lpstr>Неопиоидни аналгетици</vt:lpstr>
      <vt:lpstr>Парацетамол</vt:lpstr>
      <vt:lpstr>Парацетамол</vt:lpstr>
      <vt:lpstr>Парацетамол</vt:lpstr>
      <vt:lpstr>НСАИЛ – подела према хемијском саставу</vt:lpstr>
      <vt:lpstr>НСАИЛ – механизам дејства</vt:lpstr>
      <vt:lpstr>Фармаколошка дејства НСАИЛ</vt:lpstr>
      <vt:lpstr>Аспирин – фармакокинетика и фармакодинамика</vt:lpstr>
      <vt:lpstr>Аспирин – главне индикације</vt:lpstr>
      <vt:lpstr>Нежељена дејства Аспирина</vt:lpstr>
      <vt:lpstr>Тровање Аспирином</vt:lpstr>
      <vt:lpstr>Контрандикације за примену НСАИЛ</vt:lpstr>
      <vt:lpstr>Посебне карактеристике осталих НСАИЛ</vt:lpstr>
      <vt:lpstr>Посебне карактеристике осталих НСАИЛ</vt:lpstr>
      <vt:lpstr>Селективни блокатори ЦОКС-2 ензима</vt:lpstr>
      <vt:lpstr>Препоруке за рационалну употребу НСАИЛ</vt:lpstr>
      <vt:lpstr>Нефопам</vt:lpstr>
      <vt:lpstr>Опиоидни аналгетици</vt:lpstr>
      <vt:lpstr>Аналгетске степенице СЗО</vt:lpstr>
      <vt:lpstr>Опиоидни рецептори</vt:lpstr>
      <vt:lpstr>Механизам дејства</vt:lpstr>
      <vt:lpstr>Ендогени опиоиди</vt:lpstr>
      <vt:lpstr>Подела опиоидних аналгетика</vt:lpstr>
      <vt:lpstr>Фармакокинетика</vt:lpstr>
      <vt:lpstr>Аналгезија/Опиоидни аналгетици</vt:lpstr>
      <vt:lpstr>Толеранција (укрштена) после примене ОА</vt:lpstr>
      <vt:lpstr>Зависност после примене опиоидних аналгетика</vt:lpstr>
      <vt:lpstr>Најважнија нежељена дејства</vt:lpstr>
      <vt:lpstr>Најважнија нежељена дејства</vt:lpstr>
      <vt:lpstr>Морфин</vt:lpstr>
      <vt:lpstr>Морфин</vt:lpstr>
      <vt:lpstr>Кодеин</vt:lpstr>
      <vt:lpstr>Деривати морфина и кодеина</vt:lpstr>
      <vt:lpstr>Меперидин</vt:lpstr>
      <vt:lpstr>Меперидин</vt:lpstr>
      <vt:lpstr>Фентанил</vt:lpstr>
      <vt:lpstr>Фентанил</vt:lpstr>
      <vt:lpstr>Метадон</vt:lpstr>
      <vt:lpstr>Парцијални агонисти опиоидних рецептора</vt:lpstr>
      <vt:lpstr>Пентазоцин</vt:lpstr>
      <vt:lpstr>Бупренорфин</vt:lpstr>
      <vt:lpstr>Остали опиоидни аналгетици</vt:lpstr>
      <vt:lpstr>Остали опиоидни аналгетици</vt:lpstr>
      <vt:lpstr>Антагонисти опиоидних рецептора</vt:lpstr>
      <vt:lpstr>Антагонисти опиоидних рецептора</vt:lpstr>
      <vt:lpstr>Периферни антагонисти µ-рецептора</vt:lpstr>
      <vt:lpstr>Друге супстанце које стварају зависност</vt:lpstr>
      <vt:lpstr>Друге супстанце које стварају зависност</vt:lpstr>
      <vt:lpstr>Алкохолно-барбитуратни (седативни) тип зависности</vt:lpstr>
      <vt:lpstr>Алкохолно-барбитуратни (седативни) тип зависности</vt:lpstr>
      <vt:lpstr>Алкохолно-барбитуратни (седативни) тип зависности</vt:lpstr>
      <vt:lpstr>Кокаинско-амфетамински тип зависности</vt:lpstr>
      <vt:lpstr>Кокаинско-амфетамински тип зависности</vt:lpstr>
      <vt:lpstr>Халуциногени тип зависности</vt:lpstr>
      <vt:lpstr>Халуциногени тип зависности</vt:lpstr>
      <vt:lpstr>Канабис тип зависности</vt:lpstr>
      <vt:lpstr>Канабис тип зависности</vt:lpstr>
      <vt:lpstr>Никотински тип зависности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Интегрисане акaдемске студије фармације Фармакологија 1 – Б16 Предавање – 9. наставна недеља</dc:title>
  <dc:creator>Srdjan Stefanovic</dc:creator>
  <cp:lastModifiedBy>Srdjan Stefanovic</cp:lastModifiedBy>
  <cp:revision>57</cp:revision>
  <dcterms:created xsi:type="dcterms:W3CDTF">2017-01-03T10:52:34Z</dcterms:created>
  <dcterms:modified xsi:type="dcterms:W3CDTF">2020-02-10T20:36:55Z</dcterms:modified>
</cp:coreProperties>
</file>

<file path=docProps/thumbnail.jpeg>
</file>